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65" r:id="rId3"/>
    <p:sldId id="358" r:id="rId4"/>
    <p:sldId id="338" r:id="rId5"/>
    <p:sldId id="278" r:id="rId6"/>
    <p:sldId id="262" r:id="rId7"/>
    <p:sldId id="284" r:id="rId8"/>
    <p:sldId id="279" r:id="rId9"/>
    <p:sldId id="280" r:id="rId10"/>
    <p:sldId id="286" r:id="rId11"/>
    <p:sldId id="327" r:id="rId12"/>
    <p:sldId id="345" r:id="rId13"/>
    <p:sldId id="289" r:id="rId14"/>
    <p:sldId id="339" r:id="rId15"/>
    <p:sldId id="281" r:id="rId16"/>
    <p:sldId id="333" r:id="rId17"/>
    <p:sldId id="340" r:id="rId18"/>
    <p:sldId id="330" r:id="rId19"/>
    <p:sldId id="342" r:id="rId20"/>
    <p:sldId id="343" r:id="rId21"/>
    <p:sldId id="322" r:id="rId22"/>
    <p:sldId id="321" r:id="rId23"/>
    <p:sldId id="329" r:id="rId24"/>
    <p:sldId id="328" r:id="rId25"/>
    <p:sldId id="267" r:id="rId26"/>
    <p:sldId id="263" r:id="rId27"/>
    <p:sldId id="287" r:id="rId28"/>
    <p:sldId id="269" r:id="rId29"/>
    <p:sldId id="295" r:id="rId30"/>
    <p:sldId id="290" r:id="rId31"/>
    <p:sldId id="296" r:id="rId32"/>
    <p:sldId id="332" r:id="rId33"/>
    <p:sldId id="268" r:id="rId34"/>
    <p:sldId id="292" r:id="rId35"/>
    <p:sldId id="293" r:id="rId36"/>
    <p:sldId id="297" r:id="rId37"/>
    <p:sldId id="298" r:id="rId38"/>
    <p:sldId id="299" r:id="rId39"/>
    <p:sldId id="336" r:id="rId40"/>
    <p:sldId id="323" r:id="rId41"/>
    <p:sldId id="277" r:id="rId42"/>
    <p:sldId id="276" r:id="rId43"/>
    <p:sldId id="288" r:id="rId44"/>
    <p:sldId id="353" r:id="rId45"/>
    <p:sldId id="357" r:id="rId46"/>
    <p:sldId id="344" r:id="rId47"/>
    <p:sldId id="264" r:id="rId48"/>
    <p:sldId id="352" r:id="rId49"/>
    <p:sldId id="291" r:id="rId50"/>
    <p:sldId id="272" r:id="rId51"/>
    <p:sldId id="300" r:id="rId52"/>
    <p:sldId id="302" r:id="rId53"/>
    <p:sldId id="303" r:id="rId54"/>
    <p:sldId id="304" r:id="rId55"/>
    <p:sldId id="305" r:id="rId56"/>
    <p:sldId id="306" r:id="rId57"/>
    <p:sldId id="307" r:id="rId58"/>
    <p:sldId id="308" r:id="rId59"/>
    <p:sldId id="311" r:id="rId60"/>
    <p:sldId id="310" r:id="rId61"/>
    <p:sldId id="313" r:id="rId62"/>
    <p:sldId id="314" r:id="rId63"/>
    <p:sldId id="315" r:id="rId64"/>
    <p:sldId id="316" r:id="rId65"/>
    <p:sldId id="317" r:id="rId66"/>
    <p:sldId id="349" r:id="rId67"/>
    <p:sldId id="335" r:id="rId68"/>
    <p:sldId id="318" r:id="rId69"/>
    <p:sldId id="319" r:id="rId70"/>
    <p:sldId id="320" r:id="rId71"/>
    <p:sldId id="354" r:id="rId72"/>
    <p:sldId id="285" r:id="rId73"/>
    <p:sldId id="355" r:id="rId74"/>
    <p:sldId id="356" r:id="rId75"/>
    <p:sldId id="346" r:id="rId76"/>
    <p:sldId id="301" r:id="rId77"/>
    <p:sldId id="283" r:id="rId78"/>
    <p:sldId id="325" r:id="rId79"/>
    <p:sldId id="351" r:id="rId80"/>
    <p:sldId id="347" r:id="rId81"/>
    <p:sldId id="309" r:id="rId82"/>
    <p:sldId id="312" r:id="rId83"/>
    <p:sldId id="348" r:id="rId84"/>
    <p:sldId id="282" r:id="rId85"/>
    <p:sldId id="334" r:id="rId86"/>
    <p:sldId id="337" r:id="rId87"/>
    <p:sldId id="324"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1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64" d="100"/>
          <a:sy n="164" d="100"/>
        </p:scale>
        <p:origin x="96" y="18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5302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952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3282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0129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1941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1808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3535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2220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124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3445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223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2330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65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9861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490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8545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5110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858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3433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9506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1612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395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7F"/>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79008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7F"/>
            </a:gs>
          </a:gsLst>
          <a:lin ang="189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E3BE75-65B3-4B32-B9A4-5D48ACE98394}" type="datetimeFigureOut">
              <a:rPr lang="en-US" smtClean="0">
                <a:solidFill>
                  <a:prstClr val="black">
                    <a:tint val="75000"/>
                  </a:prstClr>
                </a:solidFill>
              </a:rPr>
              <a:pPr/>
              <a:t>4/5/2018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0FFDE-3D11-4B22-A541-8E5788CE95D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97146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E:\Bobs%20SAD%20Lecture%201-2017\TTWH%20Vid.wmv" TargetMode="External"/><Relationship Id="rId1" Type="http://schemas.microsoft.com/office/2007/relationships/media" Target="file:///E:\Bobs%20SAD%20Lecture%201-2017\TTWH%20Vid.wmv" TargetMode="External"/><Relationship Id="rId4" Type="http://schemas.openxmlformats.org/officeDocument/2006/relationships/image" Target="../media/image7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062" y="1680275"/>
            <a:ext cx="9147875" cy="1143000"/>
          </a:xfrm>
        </p:spPr>
        <p:txBody>
          <a:bodyPr>
            <a:normAutofit/>
          </a:bodyPr>
          <a:lstStyle/>
          <a:p>
            <a:r>
              <a:rPr lang="en-US" sz="6000" dirty="0" smtClean="0">
                <a:solidFill>
                  <a:srgbClr val="FFC000"/>
                </a:solidFill>
              </a:rPr>
              <a:t>What is sin?</a:t>
            </a:r>
            <a:endParaRPr lang="en-US" sz="6000" dirty="0">
              <a:solidFill>
                <a:srgbClr val="FFC000"/>
              </a:solidFill>
            </a:endParaRPr>
          </a:p>
        </p:txBody>
      </p:sp>
      <p:sp>
        <p:nvSpPr>
          <p:cNvPr id="3" name="Content Placeholder 2"/>
          <p:cNvSpPr>
            <a:spLocks noGrp="1"/>
          </p:cNvSpPr>
          <p:nvPr>
            <p:ph idx="1"/>
          </p:nvPr>
        </p:nvSpPr>
        <p:spPr>
          <a:xfrm>
            <a:off x="1981200" y="3886201"/>
            <a:ext cx="8229600" cy="2239963"/>
          </a:xfrm>
        </p:spPr>
        <p:txBody>
          <a:bodyPr/>
          <a:lstStyle/>
          <a:p>
            <a:pPr algn="ctr">
              <a:buNone/>
            </a:pPr>
            <a:r>
              <a:rPr lang="en-US" dirty="0" smtClean="0">
                <a:solidFill>
                  <a:srgbClr val="FFFF00"/>
                </a:solidFill>
              </a:rPr>
              <a:t>Robert </a:t>
            </a:r>
            <a:r>
              <a:rPr lang="en-US" dirty="0" err="1" smtClean="0">
                <a:solidFill>
                  <a:srgbClr val="FFFF00"/>
                </a:solidFill>
              </a:rPr>
              <a:t>Melashenko</a:t>
            </a:r>
            <a:r>
              <a:rPr lang="en-US" dirty="0" smtClean="0">
                <a:solidFill>
                  <a:srgbClr val="FFFF00"/>
                </a:solidFill>
              </a:rPr>
              <a:t> MD</a:t>
            </a:r>
            <a:endParaRPr lang="en-US" dirty="0">
              <a:solidFill>
                <a:srgbClr val="FFFF00"/>
              </a:solidFill>
            </a:endParaRPr>
          </a:p>
        </p:txBody>
      </p:sp>
    </p:spTree>
    <p:extLst>
      <p:ext uri="{BB962C8B-B14F-4D97-AF65-F5344CB8AC3E}">
        <p14:creationId xmlns:p14="http://schemas.microsoft.com/office/powerpoint/2010/main" val="3056598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67828"/>
            <a:ext cx="10972800" cy="1143000"/>
          </a:xfrm>
        </p:spPr>
        <p:txBody>
          <a:bodyPr>
            <a:normAutofit/>
          </a:bodyPr>
          <a:lstStyle/>
          <a:p>
            <a:r>
              <a:rPr lang="en-US" sz="5400" dirty="0">
                <a:solidFill>
                  <a:srgbClr val="FFC000"/>
                </a:solidFill>
              </a:rPr>
              <a:t>I E D</a:t>
            </a:r>
          </a:p>
        </p:txBody>
      </p:sp>
      <p:sp>
        <p:nvSpPr>
          <p:cNvPr id="3" name="Content Placeholder 2"/>
          <p:cNvSpPr>
            <a:spLocks noGrp="1"/>
          </p:cNvSpPr>
          <p:nvPr>
            <p:ph idx="1"/>
          </p:nvPr>
        </p:nvSpPr>
        <p:spPr>
          <a:xfrm>
            <a:off x="609600" y="3944319"/>
            <a:ext cx="10972800" cy="2181845"/>
          </a:xfrm>
        </p:spPr>
        <p:txBody>
          <a:bodyPr/>
          <a:lstStyle/>
          <a:p>
            <a:pPr marL="0" indent="0" algn="ctr">
              <a:buNone/>
            </a:pPr>
            <a:r>
              <a:rPr lang="en-US" dirty="0" smtClean="0">
                <a:solidFill>
                  <a:srgbClr val="FFC000"/>
                </a:solidFill>
              </a:rPr>
              <a:t>Frontotemporal Dementia</a:t>
            </a:r>
            <a:endParaRPr lang="en-US" dirty="0">
              <a:solidFill>
                <a:srgbClr val="FFC000"/>
              </a:solidFill>
            </a:endParaRPr>
          </a:p>
        </p:txBody>
      </p:sp>
    </p:spTree>
    <p:extLst>
      <p:ext uri="{BB962C8B-B14F-4D97-AF65-F5344CB8AC3E}">
        <p14:creationId xmlns:p14="http://schemas.microsoft.com/office/powerpoint/2010/main" val="278323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29D" descr="PPT29D.png"/>
          <p:cNvPicPr>
            <a:picLocks noGrp="1" noChangeAspect="1"/>
          </p:cNvPicPr>
          <p:nvPr>
            <p:ph idx="1"/>
          </p:nvPr>
        </p:nvPicPr>
        <p:blipFill>
          <a:blip r:embed="rId2" cstate="print"/>
          <a:stretch>
            <a:fillRect/>
          </a:stretch>
        </p:blipFill>
        <p:spPr>
          <a:xfrm>
            <a:off x="2362201" y="304801"/>
            <a:ext cx="7476191" cy="5866667"/>
          </a:xfrm>
        </p:spPr>
      </p:pic>
      <p:sp>
        <p:nvSpPr>
          <p:cNvPr id="5" name="TextBox 4"/>
          <p:cNvSpPr txBox="1"/>
          <p:nvPr/>
        </p:nvSpPr>
        <p:spPr>
          <a:xfrm>
            <a:off x="2743200" y="6324600"/>
            <a:ext cx="6705600" cy="369332"/>
          </a:xfrm>
          <a:prstGeom prst="rect">
            <a:avLst/>
          </a:prstGeom>
          <a:noFill/>
        </p:spPr>
        <p:txBody>
          <a:bodyPr wrap="square" rtlCol="0">
            <a:spAutoFit/>
          </a:bodyPr>
          <a:lstStyle/>
          <a:p>
            <a:pPr algn="ctr"/>
            <a:r>
              <a:rPr lang="pt-BR" b="1" dirty="0">
                <a:solidFill>
                  <a:srgbClr val="FF0000"/>
                </a:solidFill>
              </a:rPr>
              <a:t>SCIENCE &amp; PRACTICE PERSPECTIVES — APRIL 2007</a:t>
            </a:r>
            <a:endParaRPr lang="en-US" dirty="0">
              <a:solidFill>
                <a:srgbClr val="FF0000"/>
              </a:solidFill>
            </a:endParaRPr>
          </a:p>
        </p:txBody>
      </p:sp>
    </p:spTree>
    <p:extLst>
      <p:ext uri="{BB962C8B-B14F-4D97-AF65-F5344CB8AC3E}">
        <p14:creationId xmlns:p14="http://schemas.microsoft.com/office/powerpoint/2010/main" val="4138369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23525"/>
          </a:xfrm>
        </p:spPr>
        <p:txBody>
          <a:bodyPr>
            <a:normAutofit fontScale="90000"/>
          </a:bodyPr>
          <a:lstStyle/>
          <a:p>
            <a:endParaRPr lang="en-US" dirty="0"/>
          </a:p>
        </p:txBody>
      </p:sp>
      <p:pic>
        <p:nvPicPr>
          <p:cNvPr id="4" name="Snagit_PPT45" descr="PPT45.png"/>
          <p:cNvPicPr>
            <a:picLocks noGrp="1" noChangeAspect="1"/>
          </p:cNvPicPr>
          <p:nvPr>
            <p:ph idx="1"/>
          </p:nvPr>
        </p:nvPicPr>
        <p:blipFill>
          <a:blip r:embed="rId2" cstate="print"/>
          <a:stretch>
            <a:fillRect/>
          </a:stretch>
        </p:blipFill>
        <p:spPr>
          <a:xfrm>
            <a:off x="672885" y="1174927"/>
            <a:ext cx="9794478" cy="2429359"/>
          </a:xfrm>
        </p:spPr>
      </p:pic>
      <p:sp>
        <p:nvSpPr>
          <p:cNvPr id="5" name="TextBox 4"/>
          <p:cNvSpPr txBox="1"/>
          <p:nvPr/>
        </p:nvSpPr>
        <p:spPr>
          <a:xfrm>
            <a:off x="2318288" y="6126997"/>
            <a:ext cx="7543800" cy="369332"/>
          </a:xfrm>
          <a:prstGeom prst="rect">
            <a:avLst/>
          </a:prstGeom>
          <a:noFill/>
        </p:spPr>
        <p:txBody>
          <a:bodyPr wrap="square" rtlCol="0">
            <a:spAutoFit/>
          </a:bodyPr>
          <a:lstStyle/>
          <a:p>
            <a:r>
              <a:rPr lang="en-US" dirty="0">
                <a:solidFill>
                  <a:srgbClr val="FF0000"/>
                </a:solidFill>
              </a:rPr>
              <a:t>Incognito: The Secret Lives of the Brain by David </a:t>
            </a:r>
            <a:r>
              <a:rPr lang="en-US" dirty="0" err="1">
                <a:solidFill>
                  <a:srgbClr val="FF0000"/>
                </a:solidFill>
              </a:rPr>
              <a:t>Eagleman</a:t>
            </a:r>
            <a:r>
              <a:rPr lang="en-US" dirty="0">
                <a:solidFill>
                  <a:srgbClr val="FF0000"/>
                </a:solidFill>
              </a:rPr>
              <a:t>.  2011.  Pantheon   </a:t>
            </a:r>
          </a:p>
        </p:txBody>
      </p:sp>
      <p:sp>
        <p:nvSpPr>
          <p:cNvPr id="3" name="TextBox 2"/>
          <p:cNvSpPr txBox="1"/>
          <p:nvPr/>
        </p:nvSpPr>
        <p:spPr>
          <a:xfrm>
            <a:off x="3653724" y="4804474"/>
            <a:ext cx="4878091" cy="646331"/>
          </a:xfrm>
          <a:prstGeom prst="rect">
            <a:avLst/>
          </a:prstGeom>
          <a:noFill/>
        </p:spPr>
        <p:txBody>
          <a:bodyPr wrap="square" rtlCol="0">
            <a:spAutoFit/>
          </a:bodyPr>
          <a:lstStyle/>
          <a:p>
            <a:pPr algn="ctr"/>
            <a:r>
              <a:rPr lang="en-US" sz="3600" dirty="0" smtClean="0">
                <a:solidFill>
                  <a:srgbClr val="FFFF00"/>
                </a:solidFill>
              </a:rPr>
              <a:t>Genes = Y chromosome</a:t>
            </a:r>
            <a:endParaRPr lang="en-US" sz="3600" dirty="0">
              <a:solidFill>
                <a:srgbClr val="FFFF00"/>
              </a:solidFill>
            </a:endParaRPr>
          </a:p>
        </p:txBody>
      </p:sp>
    </p:spTree>
    <p:extLst>
      <p:ext uri="{BB962C8B-B14F-4D97-AF65-F5344CB8AC3E}">
        <p14:creationId xmlns:p14="http://schemas.microsoft.com/office/powerpoint/2010/main" val="367486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09600" y="2251129"/>
            <a:ext cx="10972800" cy="3875035"/>
          </a:xfrm>
        </p:spPr>
        <p:txBody>
          <a:bodyPr/>
          <a:lstStyle/>
          <a:p>
            <a:pPr marL="0" lvl="0" indent="0">
              <a:buNone/>
            </a:pPr>
            <a:r>
              <a:rPr lang="en-US" sz="4400" dirty="0">
                <a:solidFill>
                  <a:srgbClr val="FFFF00"/>
                </a:solidFill>
              </a:rPr>
              <a:t>The heart is deceitful above all things, and desperately wicked: who can know it?       </a:t>
            </a:r>
            <a:r>
              <a:rPr lang="en-US" sz="4400" dirty="0">
                <a:solidFill>
                  <a:srgbClr val="00B0F0"/>
                </a:solidFill>
              </a:rPr>
              <a:t>									    (</a:t>
            </a:r>
            <a:r>
              <a:rPr lang="en-US" sz="4400" dirty="0" err="1">
                <a:solidFill>
                  <a:srgbClr val="00B0F0"/>
                </a:solidFill>
              </a:rPr>
              <a:t>Jer</a:t>
            </a:r>
            <a:r>
              <a:rPr lang="en-US" sz="4400" dirty="0">
                <a:solidFill>
                  <a:srgbClr val="00B0F0"/>
                </a:solidFill>
              </a:rPr>
              <a:t> 17:9)</a:t>
            </a:r>
          </a:p>
          <a:p>
            <a:pPr marL="0" indent="0">
              <a:buNone/>
            </a:pPr>
            <a:endParaRPr lang="en-US" dirty="0"/>
          </a:p>
        </p:txBody>
      </p:sp>
    </p:spTree>
    <p:extLst>
      <p:ext uri="{BB962C8B-B14F-4D97-AF65-F5344CB8AC3E}">
        <p14:creationId xmlns:p14="http://schemas.microsoft.com/office/powerpoint/2010/main" val="16459241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Snagit_PPTA6" descr="PPTA6.png"/>
          <p:cNvPicPr>
            <a:picLocks noGrp="1" noChangeAspect="1"/>
          </p:cNvPicPr>
          <p:nvPr>
            <p:ph idx="1"/>
          </p:nvPr>
        </p:nvPicPr>
        <p:blipFill>
          <a:blip r:embed="rId2" cstate="print"/>
          <a:stretch>
            <a:fillRect/>
          </a:stretch>
        </p:blipFill>
        <p:spPr>
          <a:xfrm>
            <a:off x="1981200" y="304800"/>
            <a:ext cx="8229600" cy="5925770"/>
          </a:xfrm>
        </p:spPr>
      </p:pic>
      <p:sp>
        <p:nvSpPr>
          <p:cNvPr id="5" name="TextBox 4"/>
          <p:cNvSpPr txBox="1"/>
          <p:nvPr/>
        </p:nvSpPr>
        <p:spPr>
          <a:xfrm>
            <a:off x="3352800" y="6400800"/>
            <a:ext cx="5943600" cy="369332"/>
          </a:xfrm>
          <a:prstGeom prst="rect">
            <a:avLst/>
          </a:prstGeom>
          <a:noFill/>
        </p:spPr>
        <p:txBody>
          <a:bodyPr wrap="square" rtlCol="0">
            <a:spAutoFit/>
          </a:bodyPr>
          <a:lstStyle/>
          <a:p>
            <a:pPr algn="ctr"/>
            <a:r>
              <a:rPr lang="en-US" dirty="0">
                <a:solidFill>
                  <a:srgbClr val="FF0000"/>
                </a:solidFill>
              </a:rPr>
              <a:t>http://www.humanconnectomeproject.org/gallery/</a:t>
            </a:r>
          </a:p>
        </p:txBody>
      </p:sp>
    </p:spTree>
    <p:extLst>
      <p:ext uri="{BB962C8B-B14F-4D97-AF65-F5344CB8AC3E}">
        <p14:creationId xmlns:p14="http://schemas.microsoft.com/office/powerpoint/2010/main" val="17825845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82407"/>
            <a:ext cx="10972800" cy="1143000"/>
          </a:xfrm>
        </p:spPr>
        <p:txBody>
          <a:bodyPr>
            <a:normAutofit/>
          </a:bodyPr>
          <a:lstStyle/>
          <a:p>
            <a:r>
              <a:rPr lang="en-US" sz="5400" dirty="0" smtClean="0">
                <a:solidFill>
                  <a:srgbClr val="FFC000"/>
                </a:solidFill>
              </a:rPr>
              <a:t>GENETICS = MORALITY</a:t>
            </a:r>
            <a:r>
              <a:rPr lang="en-US" sz="5400" dirty="0">
                <a:solidFill>
                  <a:srgbClr val="FFC000"/>
                </a:solidFill>
              </a:rPr>
              <a:t>?</a:t>
            </a:r>
          </a:p>
        </p:txBody>
      </p:sp>
      <p:sp>
        <p:nvSpPr>
          <p:cNvPr id="3" name="Content Placeholder 2"/>
          <p:cNvSpPr>
            <a:spLocks noGrp="1"/>
          </p:cNvSpPr>
          <p:nvPr>
            <p:ph idx="1"/>
          </p:nvPr>
        </p:nvSpPr>
        <p:spPr>
          <a:xfrm>
            <a:off x="609600" y="3921071"/>
            <a:ext cx="10972800" cy="2205093"/>
          </a:xfrm>
        </p:spPr>
        <p:txBody>
          <a:bodyPr/>
          <a:lstStyle/>
          <a:p>
            <a:endParaRPr lang="en-US" dirty="0"/>
          </a:p>
        </p:txBody>
      </p:sp>
    </p:spTree>
    <p:extLst>
      <p:ext uri="{BB962C8B-B14F-4D97-AF65-F5344CB8AC3E}">
        <p14:creationId xmlns:p14="http://schemas.microsoft.com/office/powerpoint/2010/main" val="361692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000" dirty="0">
                <a:solidFill>
                  <a:srgbClr val="FFFF00"/>
                </a:solidFill>
              </a:rPr>
              <a:t>I call heaven and earth to record this day against you, that I have set before you life and death, blessing and cursing: therefore </a:t>
            </a:r>
            <a:r>
              <a:rPr lang="en-US" sz="4000" u="sng" dirty="0">
                <a:solidFill>
                  <a:srgbClr val="FFFF00"/>
                </a:solidFill>
              </a:rPr>
              <a:t>choose</a:t>
            </a:r>
            <a:r>
              <a:rPr lang="en-US" sz="4000" dirty="0">
                <a:solidFill>
                  <a:srgbClr val="FFFF00"/>
                </a:solidFill>
              </a:rPr>
              <a:t> life, that both thou and thy seed may live</a:t>
            </a:r>
            <a:r>
              <a:rPr lang="en-US" sz="4000" dirty="0" smtClean="0">
                <a:solidFill>
                  <a:srgbClr val="FFFF00"/>
                </a:solidFill>
              </a:rPr>
              <a:t>:     </a:t>
            </a:r>
            <a:r>
              <a:rPr lang="en-US" sz="4000" dirty="0" smtClean="0">
                <a:solidFill>
                  <a:srgbClr val="00B0F0"/>
                </a:solidFill>
              </a:rPr>
              <a:t>(</a:t>
            </a:r>
            <a:r>
              <a:rPr lang="en-US" sz="4000" dirty="0" err="1">
                <a:solidFill>
                  <a:srgbClr val="00B0F0"/>
                </a:solidFill>
              </a:rPr>
              <a:t>Deu</a:t>
            </a:r>
            <a:r>
              <a:rPr lang="en-US" sz="4000" dirty="0">
                <a:solidFill>
                  <a:srgbClr val="00B0F0"/>
                </a:solidFill>
              </a:rPr>
              <a:t> 30:19)</a:t>
            </a:r>
          </a:p>
        </p:txBody>
      </p:sp>
    </p:spTree>
    <p:extLst>
      <p:ext uri="{BB962C8B-B14F-4D97-AF65-F5344CB8AC3E}">
        <p14:creationId xmlns:p14="http://schemas.microsoft.com/office/powerpoint/2010/main" val="12536316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23525"/>
          </a:xfrm>
        </p:spPr>
        <p:txBody>
          <a:bodyPr>
            <a:normAutofit fontScale="90000"/>
          </a:bodyPr>
          <a:lstStyle/>
          <a:p>
            <a:endParaRPr lang="en-US" dirty="0"/>
          </a:p>
        </p:txBody>
      </p:sp>
      <p:sp>
        <p:nvSpPr>
          <p:cNvPr id="3" name="Content Placeholder 2"/>
          <p:cNvSpPr>
            <a:spLocks noGrp="1"/>
          </p:cNvSpPr>
          <p:nvPr>
            <p:ph idx="1"/>
          </p:nvPr>
        </p:nvSpPr>
        <p:spPr>
          <a:xfrm>
            <a:off x="609600" y="1053885"/>
            <a:ext cx="10972800" cy="4974956"/>
          </a:xfrm>
        </p:spPr>
        <p:txBody>
          <a:bodyPr/>
          <a:lstStyle/>
          <a:p>
            <a:pPr marL="0" indent="0">
              <a:buNone/>
            </a:pPr>
            <a:r>
              <a:rPr lang="en-US" dirty="0">
                <a:solidFill>
                  <a:srgbClr val="FFFF00"/>
                </a:solidFill>
              </a:rPr>
              <a:t>For the good that I will to do, I do not do; but the evil I will not to do, that I practice. Now if I do what I will not to do, it is no longer I who do it, but sin that dwells in me. I find then a law, that evil is present with me, the one who wills to do good. For I delight in the law of God according to the inward man. But I see another law in my members, warring against the law of my mind, and bringing me into captivity to the law of sin which is in my members. </a:t>
            </a:r>
            <a:r>
              <a:rPr lang="en-US" u="sng" dirty="0">
                <a:solidFill>
                  <a:srgbClr val="FFFF00"/>
                </a:solidFill>
              </a:rPr>
              <a:t>O wretched man that I am</a:t>
            </a:r>
            <a:r>
              <a:rPr lang="en-US" dirty="0">
                <a:solidFill>
                  <a:srgbClr val="FFFF00"/>
                </a:solidFill>
              </a:rPr>
              <a:t>! Who will deliver me from this body of death? </a:t>
            </a:r>
            <a:r>
              <a:rPr lang="en-US" dirty="0" smtClean="0">
                <a:solidFill>
                  <a:srgbClr val="FFFF00"/>
                </a:solidFill>
              </a:rPr>
              <a:t>				</a:t>
            </a:r>
            <a:r>
              <a:rPr lang="en-US" dirty="0" smtClean="0">
                <a:solidFill>
                  <a:srgbClr val="00B0F0"/>
                </a:solidFill>
              </a:rPr>
              <a:t>(</a:t>
            </a:r>
            <a:r>
              <a:rPr lang="en-US" dirty="0">
                <a:solidFill>
                  <a:srgbClr val="00B0F0"/>
                </a:solidFill>
              </a:rPr>
              <a:t>Romans 7:19-24 NKJV)</a:t>
            </a:r>
          </a:p>
          <a:p>
            <a:endParaRPr lang="en-US" dirty="0"/>
          </a:p>
        </p:txBody>
      </p:sp>
    </p:spTree>
    <p:extLst>
      <p:ext uri="{BB962C8B-B14F-4D97-AF65-F5344CB8AC3E}">
        <p14:creationId xmlns:p14="http://schemas.microsoft.com/office/powerpoint/2010/main" val="707801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3600" dirty="0">
                <a:solidFill>
                  <a:srgbClr val="FFFF00"/>
                </a:solidFill>
              </a:rPr>
              <a:t>So get rid of your old self, which made you live as you used to—the old self that was being destroyed by its deceitful desires. Your hearts and minds must be made completely new, and you must put on the new self, which is created in God's likeness and reveals itself in the true life that is upright and holy</a:t>
            </a:r>
            <a:r>
              <a:rPr lang="en-US" sz="3600" dirty="0" smtClean="0">
                <a:solidFill>
                  <a:srgbClr val="FFFF00"/>
                </a:solidFill>
              </a:rPr>
              <a:t>.		</a:t>
            </a:r>
            <a:r>
              <a:rPr lang="en-US" sz="3600" dirty="0" smtClean="0">
                <a:solidFill>
                  <a:srgbClr val="00B0F0"/>
                </a:solidFill>
              </a:rPr>
              <a:t>(</a:t>
            </a:r>
            <a:r>
              <a:rPr lang="en-US" sz="3600" dirty="0" err="1">
                <a:solidFill>
                  <a:srgbClr val="00B0F0"/>
                </a:solidFill>
              </a:rPr>
              <a:t>Eph</a:t>
            </a:r>
            <a:r>
              <a:rPr lang="en-US" sz="3600" dirty="0">
                <a:solidFill>
                  <a:srgbClr val="00B0F0"/>
                </a:solidFill>
              </a:rPr>
              <a:t> </a:t>
            </a:r>
            <a:r>
              <a:rPr lang="en-US" sz="3600" dirty="0" smtClean="0">
                <a:solidFill>
                  <a:srgbClr val="00B0F0"/>
                </a:solidFill>
              </a:rPr>
              <a:t>4:22-24 GNB)</a:t>
            </a:r>
            <a:endParaRPr lang="en-US" sz="3600" dirty="0">
              <a:solidFill>
                <a:srgbClr val="00B0F0"/>
              </a:solidFill>
            </a:endParaRPr>
          </a:p>
        </p:txBody>
      </p:sp>
    </p:spTree>
    <p:extLst>
      <p:ext uri="{BB962C8B-B14F-4D97-AF65-F5344CB8AC3E}">
        <p14:creationId xmlns:p14="http://schemas.microsoft.com/office/powerpoint/2010/main" val="42641097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4800" dirty="0">
                <a:solidFill>
                  <a:srgbClr val="FFFF00"/>
                </a:solidFill>
              </a:rPr>
              <a:t>Jesus answered and said unto him, </a:t>
            </a:r>
            <a:r>
              <a:rPr lang="en-US" sz="4800" dirty="0">
                <a:solidFill>
                  <a:srgbClr val="FF0000"/>
                </a:solidFill>
              </a:rPr>
              <a:t>Verily, verily, I say unto thee, Except a man be born again, he cannot see the kingdom of God</a:t>
            </a:r>
            <a:r>
              <a:rPr lang="en-US" sz="4800" dirty="0" smtClean="0">
                <a:solidFill>
                  <a:srgbClr val="FF0000"/>
                </a:solidFill>
              </a:rPr>
              <a:t>.       							</a:t>
            </a:r>
            <a:r>
              <a:rPr lang="en-US" sz="4800" dirty="0" smtClean="0">
                <a:solidFill>
                  <a:srgbClr val="00B0F0"/>
                </a:solidFill>
              </a:rPr>
              <a:t>(John </a:t>
            </a:r>
            <a:r>
              <a:rPr lang="en-US" sz="4800" dirty="0">
                <a:solidFill>
                  <a:srgbClr val="00B0F0"/>
                </a:solidFill>
              </a:rPr>
              <a:t>3:3)</a:t>
            </a:r>
          </a:p>
        </p:txBody>
      </p:sp>
    </p:spTree>
    <p:extLst>
      <p:ext uri="{BB962C8B-B14F-4D97-AF65-F5344CB8AC3E}">
        <p14:creationId xmlns:p14="http://schemas.microsoft.com/office/powerpoint/2010/main" val="840850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marR="0" indent="0">
              <a:spcBef>
                <a:spcPts val="0"/>
              </a:spcBef>
              <a:spcAft>
                <a:spcPts val="300"/>
              </a:spcAft>
              <a:buNone/>
            </a:pPr>
            <a:r>
              <a:rPr lang="x-none" sz="4400" dirty="0">
                <a:solidFill>
                  <a:srgbClr val="FFFF00"/>
                </a:solidFill>
                <a:latin typeface="Times New Roman" panose="02020603050405020304" pitchFamily="18" charset="0"/>
                <a:ea typeface="Calibri" panose="020F0502020204030204" pitchFamily="34" charset="0"/>
              </a:rPr>
              <a:t>The word of nature declares </a:t>
            </a:r>
            <a:r>
              <a:rPr lang="he-IL" sz="4400" dirty="0">
                <a:solidFill>
                  <a:srgbClr val="0000FF"/>
                </a:solidFill>
                <a:latin typeface="Arial" panose="020B0604020202020204" pitchFamily="34" charset="0"/>
                <a:ea typeface="Calibri" panose="020F0502020204030204" pitchFamily="34" charset="0"/>
                <a:cs typeface="TITUS Cyberbit Basic" panose="02020603050405020304" pitchFamily="18" charset="0"/>
              </a:rPr>
              <a:t>אֵל</a:t>
            </a:r>
            <a:r>
              <a:rPr lang="x-none" sz="4400" dirty="0">
                <a:latin typeface="Times New Roman" panose="02020603050405020304" pitchFamily="18" charset="0"/>
                <a:ea typeface="Calibri" panose="020F0502020204030204" pitchFamily="34" charset="0"/>
              </a:rPr>
              <a:t> </a:t>
            </a:r>
            <a:r>
              <a:rPr lang="x-none" sz="4400" dirty="0">
                <a:solidFill>
                  <a:srgbClr val="FFFF00"/>
                </a:solidFill>
                <a:latin typeface="Times New Roman" panose="02020603050405020304" pitchFamily="18" charset="0"/>
                <a:ea typeface="Calibri" panose="020F0502020204030204" pitchFamily="34" charset="0"/>
              </a:rPr>
              <a:t>(God) to us, the word of Scripture</a:t>
            </a:r>
            <a:r>
              <a:rPr lang="x-none" sz="4400" dirty="0">
                <a:latin typeface="Times New Roman" panose="02020603050405020304" pitchFamily="18" charset="0"/>
                <a:ea typeface="Calibri" panose="020F0502020204030204" pitchFamily="34" charset="0"/>
              </a:rPr>
              <a:t> </a:t>
            </a:r>
            <a:r>
              <a:rPr lang="he-IL" sz="4400" dirty="0">
                <a:solidFill>
                  <a:srgbClr val="0000FF"/>
                </a:solidFill>
                <a:latin typeface="Arial" panose="020B0604020202020204" pitchFamily="34" charset="0"/>
                <a:ea typeface="Calibri" panose="020F0502020204030204" pitchFamily="34" charset="0"/>
                <a:cs typeface="TITUS Cyberbit Basic" panose="02020603050405020304" pitchFamily="18" charset="0"/>
              </a:rPr>
              <a:t>יהוה</a:t>
            </a:r>
            <a:r>
              <a:rPr lang="x-none" sz="4400" dirty="0">
                <a:latin typeface="Times New Roman" panose="02020603050405020304" pitchFamily="18" charset="0"/>
                <a:ea typeface="Calibri" panose="020F0502020204030204" pitchFamily="34" charset="0"/>
              </a:rPr>
              <a:t> </a:t>
            </a:r>
            <a:r>
              <a:rPr lang="x-none" sz="4400" dirty="0">
                <a:solidFill>
                  <a:srgbClr val="FFFF00"/>
                </a:solidFill>
                <a:latin typeface="Times New Roman" panose="02020603050405020304" pitchFamily="18" charset="0"/>
                <a:ea typeface="Calibri" panose="020F0502020204030204" pitchFamily="34" charset="0"/>
              </a:rPr>
              <a:t>(Jahve); the former God's power and glory, the latter also His counsel and will</a:t>
            </a:r>
            <a:r>
              <a:rPr lang="x-none" sz="4400" dirty="0" smtClean="0">
                <a:solidFill>
                  <a:srgbClr val="FFFF00"/>
                </a:solidFill>
                <a:latin typeface="Times New Roman" panose="02020603050405020304" pitchFamily="18" charset="0"/>
                <a:ea typeface="Calibri" panose="020F0502020204030204" pitchFamily="34" charset="0"/>
              </a:rPr>
              <a:t>.</a:t>
            </a:r>
            <a:r>
              <a:rPr lang="en-US" sz="4400" dirty="0" smtClean="0">
                <a:solidFill>
                  <a:srgbClr val="FFFF00"/>
                </a:solidFill>
                <a:latin typeface="Times New Roman" panose="02020603050405020304" pitchFamily="18" charset="0"/>
                <a:ea typeface="Calibri" panose="020F0502020204030204" pitchFamily="34" charset="0"/>
              </a:rPr>
              <a:t>		   </a:t>
            </a:r>
          </a:p>
          <a:p>
            <a:pPr marL="0" marR="0" indent="0">
              <a:spcBef>
                <a:spcPts val="0"/>
              </a:spcBef>
              <a:spcAft>
                <a:spcPts val="300"/>
              </a:spcAft>
              <a:buNone/>
            </a:pPr>
            <a:r>
              <a:rPr lang="en-US" sz="4400">
                <a:solidFill>
                  <a:srgbClr val="FFFF00"/>
                </a:solidFill>
                <a:latin typeface="Times New Roman" panose="02020603050405020304" pitchFamily="18" charset="0"/>
                <a:ea typeface="Calibri" panose="020F0502020204030204" pitchFamily="34" charset="0"/>
              </a:rPr>
              <a:t>	</a:t>
            </a:r>
            <a:r>
              <a:rPr lang="en-US" sz="4400" smtClean="0">
                <a:solidFill>
                  <a:srgbClr val="FFFF00"/>
                </a:solidFill>
                <a:latin typeface="Times New Roman" panose="02020603050405020304" pitchFamily="18" charset="0"/>
                <a:ea typeface="Calibri" panose="020F0502020204030204" pitchFamily="34" charset="0"/>
              </a:rPr>
              <a:t>						 </a:t>
            </a:r>
            <a:r>
              <a:rPr lang="en-US" sz="4400" dirty="0" err="1" smtClean="0">
                <a:solidFill>
                  <a:srgbClr val="92D050"/>
                </a:solidFill>
                <a:latin typeface="Times New Roman" panose="02020603050405020304" pitchFamily="18" charset="0"/>
                <a:ea typeface="Calibri" panose="020F0502020204030204" pitchFamily="34" charset="0"/>
              </a:rPr>
              <a:t>Keil</a:t>
            </a:r>
            <a:r>
              <a:rPr lang="en-US" sz="4400" dirty="0" smtClean="0">
                <a:solidFill>
                  <a:srgbClr val="92D050"/>
                </a:solidFill>
                <a:latin typeface="Times New Roman" panose="02020603050405020304" pitchFamily="18" charset="0"/>
                <a:ea typeface="Calibri" panose="020F0502020204030204" pitchFamily="34" charset="0"/>
              </a:rPr>
              <a:t> &amp; </a:t>
            </a:r>
            <a:r>
              <a:rPr lang="en-US" sz="4400" dirty="0" err="1" smtClean="0">
                <a:solidFill>
                  <a:srgbClr val="92D050"/>
                </a:solidFill>
                <a:latin typeface="Times New Roman" panose="02020603050405020304" pitchFamily="18" charset="0"/>
                <a:ea typeface="Calibri" panose="020F0502020204030204" pitchFamily="34" charset="0"/>
              </a:rPr>
              <a:t>Delitzsch</a:t>
            </a:r>
            <a:endParaRPr lang="en-US" sz="4400" dirty="0">
              <a:solidFill>
                <a:srgbClr val="92D050"/>
              </a:solidFill>
              <a:latin typeface="Arial" panose="020B0604020202020204" pitchFamily="34" charset="0"/>
              <a:ea typeface="Calibri" panose="020F0502020204030204" pitchFamily="34" charset="0"/>
            </a:endParaRPr>
          </a:p>
          <a:p>
            <a:pPr lvl="8"/>
            <a:endParaRPr lang="en-US" dirty="0"/>
          </a:p>
        </p:txBody>
      </p:sp>
    </p:spTree>
    <p:extLst>
      <p:ext uri="{BB962C8B-B14F-4D97-AF65-F5344CB8AC3E}">
        <p14:creationId xmlns:p14="http://schemas.microsoft.com/office/powerpoint/2010/main" val="1178725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C000"/>
                </a:solidFill>
              </a:rPr>
              <a:t>SIN IS HEREDITARY</a:t>
            </a:r>
            <a:endParaRPr lang="en-US" dirty="0"/>
          </a:p>
        </p:txBody>
      </p:sp>
      <p:sp>
        <p:nvSpPr>
          <p:cNvPr id="3" name="Content Placeholder 2"/>
          <p:cNvSpPr>
            <a:spLocks noGrp="1"/>
          </p:cNvSpPr>
          <p:nvPr>
            <p:ph idx="1"/>
          </p:nvPr>
        </p:nvSpPr>
        <p:spPr>
          <a:xfrm>
            <a:off x="1981200" y="1524000"/>
            <a:ext cx="8229600" cy="5334000"/>
          </a:xfrm>
        </p:spPr>
        <p:txBody>
          <a:bodyPr anchor="ctr">
            <a:normAutofit/>
          </a:bodyPr>
          <a:lstStyle/>
          <a:p>
            <a:pPr>
              <a:buNone/>
            </a:pPr>
            <a:r>
              <a:rPr lang="en-US" sz="2800" dirty="0">
                <a:solidFill>
                  <a:srgbClr val="92D050"/>
                </a:solidFill>
              </a:rPr>
              <a:t>(Romans 5:12 KJV)  </a:t>
            </a:r>
            <a:r>
              <a:rPr lang="en-US" sz="2800" dirty="0">
                <a:solidFill>
                  <a:srgbClr val="FFFF00"/>
                </a:solidFill>
              </a:rPr>
              <a:t>Wherefore, </a:t>
            </a:r>
            <a:r>
              <a:rPr lang="en-US" sz="2800" u="sng" dirty="0">
                <a:solidFill>
                  <a:srgbClr val="FFFF00"/>
                </a:solidFill>
              </a:rPr>
              <a:t>as by one man sin entered into the world</a:t>
            </a:r>
            <a:r>
              <a:rPr lang="en-US" sz="2800" dirty="0">
                <a:solidFill>
                  <a:srgbClr val="FFFF00"/>
                </a:solidFill>
              </a:rPr>
              <a:t>, and death by sin; and so death passed upon all men, for that all have sinned:</a:t>
            </a:r>
          </a:p>
          <a:p>
            <a:pPr>
              <a:buNone/>
            </a:pPr>
            <a:endParaRPr lang="en-US" sz="2800" dirty="0">
              <a:solidFill>
                <a:srgbClr val="FFFF00"/>
              </a:solidFill>
            </a:endParaRPr>
          </a:p>
          <a:p>
            <a:pPr>
              <a:buNone/>
            </a:pPr>
            <a:r>
              <a:rPr lang="en-US" sz="2800" dirty="0">
                <a:solidFill>
                  <a:srgbClr val="92D050"/>
                </a:solidFill>
              </a:rPr>
              <a:t>(Romans 5:14 KJV)  </a:t>
            </a:r>
            <a:r>
              <a:rPr lang="en-US" sz="2800" dirty="0">
                <a:solidFill>
                  <a:srgbClr val="FFFF00"/>
                </a:solidFill>
              </a:rPr>
              <a:t>Nevertheless death reigned from Adam to Moses, </a:t>
            </a:r>
            <a:r>
              <a:rPr lang="en-US" sz="2800" u="sng" dirty="0">
                <a:solidFill>
                  <a:srgbClr val="FFFF00"/>
                </a:solidFill>
              </a:rPr>
              <a:t>even over them</a:t>
            </a:r>
            <a:r>
              <a:rPr lang="en-US" sz="2800" dirty="0">
                <a:solidFill>
                  <a:srgbClr val="FFFF00"/>
                </a:solidFill>
              </a:rPr>
              <a:t> </a:t>
            </a:r>
            <a:r>
              <a:rPr lang="en-US" sz="2800" u="sng" dirty="0">
                <a:solidFill>
                  <a:srgbClr val="FFFF00"/>
                </a:solidFill>
              </a:rPr>
              <a:t>that had not sinned after the similitude of Adam's transgression</a:t>
            </a:r>
            <a:r>
              <a:rPr lang="en-US" sz="2800" dirty="0">
                <a:solidFill>
                  <a:srgbClr val="FFFF00"/>
                </a:solidFill>
              </a:rPr>
              <a:t>, who is the figure of him that was to come.</a:t>
            </a:r>
          </a:p>
          <a:p>
            <a:pPr>
              <a:buNone/>
            </a:pPr>
            <a:endParaRPr lang="en-US" sz="2800" dirty="0">
              <a:solidFill>
                <a:srgbClr val="FFFF00"/>
              </a:solidFill>
            </a:endParaRPr>
          </a:p>
          <a:p>
            <a:endParaRPr lang="en-US" sz="2800" dirty="0"/>
          </a:p>
        </p:txBody>
      </p:sp>
    </p:spTree>
    <p:extLst>
      <p:ext uri="{BB962C8B-B14F-4D97-AF65-F5344CB8AC3E}">
        <p14:creationId xmlns:p14="http://schemas.microsoft.com/office/powerpoint/2010/main" val="115048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chor="ctr"/>
          <a:lstStyle/>
          <a:p>
            <a:pPr>
              <a:buNone/>
            </a:pPr>
            <a:r>
              <a:rPr lang="en-US" sz="3600" dirty="0">
                <a:solidFill>
                  <a:srgbClr val="FFFF00"/>
                </a:solidFill>
              </a:rPr>
              <a:t>Can the Ethiopian change his skin, or the leopard his spots? then may ye also do good, that are accustomed to do evil. </a:t>
            </a:r>
          </a:p>
          <a:p>
            <a:pPr>
              <a:buNone/>
            </a:pPr>
            <a:r>
              <a:rPr lang="en-US" sz="3600" dirty="0">
                <a:solidFill>
                  <a:srgbClr val="92D050"/>
                </a:solidFill>
              </a:rPr>
              <a:t>							</a:t>
            </a:r>
            <a:r>
              <a:rPr lang="en-US" sz="3600" dirty="0">
                <a:solidFill>
                  <a:srgbClr val="00B0F0"/>
                </a:solidFill>
              </a:rPr>
              <a:t>(</a:t>
            </a:r>
            <a:r>
              <a:rPr lang="en-US" sz="3600" dirty="0" err="1">
                <a:solidFill>
                  <a:srgbClr val="00B0F0"/>
                </a:solidFill>
              </a:rPr>
              <a:t>Jer</a:t>
            </a:r>
            <a:r>
              <a:rPr lang="en-US" sz="3600" dirty="0">
                <a:solidFill>
                  <a:srgbClr val="00B0F0"/>
                </a:solidFill>
              </a:rPr>
              <a:t> 13:23)</a:t>
            </a:r>
          </a:p>
          <a:p>
            <a:endParaRPr lang="en-US" dirty="0" smtClean="0"/>
          </a:p>
          <a:p>
            <a:endParaRPr lang="en-US" dirty="0"/>
          </a:p>
        </p:txBody>
      </p:sp>
    </p:spTree>
    <p:extLst>
      <p:ext uri="{BB962C8B-B14F-4D97-AF65-F5344CB8AC3E}">
        <p14:creationId xmlns:p14="http://schemas.microsoft.com/office/powerpoint/2010/main" val="27775008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478" y="2304916"/>
            <a:ext cx="10972800" cy="1767264"/>
          </a:xfrm>
        </p:spPr>
        <p:txBody>
          <a:bodyPr>
            <a:normAutofit/>
          </a:bodyPr>
          <a:lstStyle/>
          <a:p>
            <a:r>
              <a:rPr lang="en-US" dirty="0">
                <a:solidFill>
                  <a:srgbClr val="FFC000"/>
                </a:solidFill>
              </a:rPr>
              <a:t>IS “FORGIVENESS” THE ANSWER TO THE SIN PROBLEM?</a:t>
            </a:r>
          </a:p>
        </p:txBody>
      </p:sp>
      <p:sp>
        <p:nvSpPr>
          <p:cNvPr id="3" name="Content Placeholder 2"/>
          <p:cNvSpPr>
            <a:spLocks noGrp="1"/>
          </p:cNvSpPr>
          <p:nvPr>
            <p:ph idx="1"/>
          </p:nvPr>
        </p:nvSpPr>
        <p:spPr>
          <a:xfrm>
            <a:off x="609600" y="4529380"/>
            <a:ext cx="10972800" cy="1596784"/>
          </a:xfrm>
        </p:spPr>
        <p:txBody>
          <a:bodyPr/>
          <a:lstStyle/>
          <a:p>
            <a:endParaRPr lang="en-US" dirty="0"/>
          </a:p>
        </p:txBody>
      </p:sp>
    </p:spTree>
    <p:extLst>
      <p:ext uri="{BB962C8B-B14F-4D97-AF65-F5344CB8AC3E}">
        <p14:creationId xmlns:p14="http://schemas.microsoft.com/office/powerpoint/2010/main" val="3617016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2584799"/>
          </a:xfrm>
        </p:spPr>
        <p:txBody>
          <a:bodyPr>
            <a:normAutofit/>
          </a:bodyPr>
          <a:lstStyle/>
          <a:p>
            <a:pPr algn="l"/>
            <a:r>
              <a:rPr lang="en-US" sz="2800" dirty="0">
                <a:solidFill>
                  <a:srgbClr val="FFFF00"/>
                </a:solidFill>
              </a:rPr>
              <a:t>The Savior made no murmur of complaint. His face remained calm and serene, but great drops of sweat stood upon His brow. . . . While the soldiers were doing their fearful work, Jesus prayed for His enemies, “Father, forgive them; for they know not what they do.” </a:t>
            </a:r>
            <a:r>
              <a:rPr lang="en-US" sz="2800" dirty="0" smtClean="0">
                <a:solidFill>
                  <a:srgbClr val="FFFF00"/>
                </a:solidFill>
              </a:rPr>
              <a:t> 		</a:t>
            </a:r>
            <a:r>
              <a:rPr lang="en-US" sz="2800" dirty="0" smtClean="0">
                <a:solidFill>
                  <a:srgbClr val="00B0F0"/>
                </a:solidFill>
              </a:rPr>
              <a:t>{</a:t>
            </a:r>
            <a:r>
              <a:rPr lang="en-US" sz="2800" dirty="0">
                <a:solidFill>
                  <a:srgbClr val="00B0F0"/>
                </a:solidFill>
              </a:rPr>
              <a:t>CSA 37.4} </a:t>
            </a:r>
          </a:p>
        </p:txBody>
      </p:sp>
      <p:sp>
        <p:nvSpPr>
          <p:cNvPr id="3" name="Content Placeholder 2"/>
          <p:cNvSpPr>
            <a:spLocks noGrp="1"/>
          </p:cNvSpPr>
          <p:nvPr>
            <p:ph idx="1"/>
          </p:nvPr>
        </p:nvSpPr>
        <p:spPr>
          <a:xfrm>
            <a:off x="609600" y="3328261"/>
            <a:ext cx="10972800" cy="3123367"/>
          </a:xfrm>
        </p:spPr>
        <p:txBody>
          <a:bodyPr>
            <a:normAutofit/>
          </a:bodyPr>
          <a:lstStyle/>
          <a:p>
            <a:pPr marL="0" indent="0">
              <a:buNone/>
            </a:pPr>
            <a:r>
              <a:rPr lang="en-US" sz="2800" dirty="0" smtClean="0">
                <a:solidFill>
                  <a:srgbClr val="FFFF00"/>
                </a:solidFill>
              </a:rPr>
              <a:t>That </a:t>
            </a:r>
            <a:r>
              <a:rPr lang="en-US" sz="2800" dirty="0">
                <a:solidFill>
                  <a:srgbClr val="FFFF00"/>
                </a:solidFill>
              </a:rPr>
              <a:t>prayer of Christ for His enemies embraced the world. </a:t>
            </a:r>
            <a:r>
              <a:rPr lang="en-US" sz="2800" u="sng" dirty="0">
                <a:solidFill>
                  <a:srgbClr val="FFFF00"/>
                </a:solidFill>
              </a:rPr>
              <a:t>It took in every sinner that had lived or should live, from the beginning of the world to the end of time.</a:t>
            </a:r>
            <a:r>
              <a:rPr lang="en-US" sz="2800" dirty="0">
                <a:solidFill>
                  <a:srgbClr val="FFFF00"/>
                </a:solidFill>
              </a:rPr>
              <a:t> Upon all rests the guilt of crucifying the Son of God. To all, forgiveness is freely offered. "Whosoever will" may have peace with God, and inherit eternal life.  </a:t>
            </a:r>
            <a:r>
              <a:rPr lang="en-US" sz="2800" dirty="0" smtClean="0">
                <a:solidFill>
                  <a:srgbClr val="FFFF00"/>
                </a:solidFill>
              </a:rPr>
              <a:t>							</a:t>
            </a:r>
            <a:r>
              <a:rPr lang="en-US" sz="2800" dirty="0" smtClean="0">
                <a:solidFill>
                  <a:srgbClr val="00B0F0"/>
                </a:solidFill>
              </a:rPr>
              <a:t>{</a:t>
            </a:r>
            <a:r>
              <a:rPr lang="en-US" sz="2800" dirty="0">
                <a:solidFill>
                  <a:srgbClr val="00B0F0"/>
                </a:solidFill>
              </a:rPr>
              <a:t>DA 745.1} </a:t>
            </a:r>
          </a:p>
        </p:txBody>
      </p:sp>
    </p:spTree>
    <p:extLst>
      <p:ext uri="{BB962C8B-B14F-4D97-AF65-F5344CB8AC3E}">
        <p14:creationId xmlns:p14="http://schemas.microsoft.com/office/powerpoint/2010/main" val="132662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body" idx="1"/>
          </p:nvPr>
        </p:nvSpPr>
        <p:spPr>
          <a:xfrm>
            <a:off x="1309606" y="497237"/>
            <a:ext cx="9659319" cy="1828800"/>
          </a:xfrm>
        </p:spPr>
        <p:txBody>
          <a:bodyPr>
            <a:normAutofit/>
          </a:bodyPr>
          <a:lstStyle/>
          <a:p>
            <a:pPr algn="ctr">
              <a:buNone/>
            </a:pPr>
            <a:r>
              <a:rPr lang="en-US" altLang="ko-KR" dirty="0">
                <a:solidFill>
                  <a:srgbClr val="FFFF00"/>
                </a:solidFill>
                <a:ea typeface="굴림" charset="-127"/>
              </a:rPr>
              <a:t>Barbara McClintock discovered that segments of DNA called transposons can move about within a cell’s genome</a:t>
            </a:r>
          </a:p>
        </p:txBody>
      </p:sp>
      <p:sp>
        <p:nvSpPr>
          <p:cNvPr id="103427" name="Text Box 3"/>
          <p:cNvSpPr txBox="1">
            <a:spLocks noChangeArrowheads="1"/>
          </p:cNvSpPr>
          <p:nvPr/>
        </p:nvSpPr>
        <p:spPr bwMode="auto">
          <a:xfrm>
            <a:off x="8991600" y="6202364"/>
            <a:ext cx="1447800" cy="274637"/>
          </a:xfrm>
          <a:prstGeom prst="rect">
            <a:avLst/>
          </a:prstGeom>
          <a:noFill/>
          <a:ln w="9525">
            <a:noFill/>
            <a:miter lim="800000"/>
            <a:headEnd/>
            <a:tailEnd/>
          </a:ln>
          <a:effectLst/>
        </p:spPr>
        <p:txBody>
          <a:bodyPr>
            <a:spAutoFit/>
          </a:bodyPr>
          <a:lstStyle/>
          <a:p>
            <a:r>
              <a:rPr lang="en-US" altLang="ko-KR" sz="1200" dirty="0">
                <a:solidFill>
                  <a:srgbClr val="FF0000"/>
                </a:solidFill>
                <a:ea typeface="굴림" charset="-127"/>
              </a:rPr>
              <a:t>Figure 12.13B, C</a:t>
            </a:r>
          </a:p>
        </p:txBody>
      </p:sp>
      <p:pic>
        <p:nvPicPr>
          <p:cNvPr id="103428" name="Picture 4" descr="12-13B-BarbaraMcClintock.jpg                                   00000029BiologyConcepts4eCIPL_8-15     B9599A75:"/>
          <p:cNvPicPr>
            <a:picLocks noChangeAspect="1" noChangeArrowheads="1"/>
          </p:cNvPicPr>
          <p:nvPr/>
        </p:nvPicPr>
        <p:blipFill>
          <a:blip r:embed="rId2" cstate="print"/>
          <a:srcRect/>
          <a:stretch>
            <a:fillRect/>
          </a:stretch>
        </p:blipFill>
        <p:spPr bwMode="auto">
          <a:xfrm>
            <a:off x="1905001" y="2879726"/>
            <a:ext cx="3590925" cy="3216275"/>
          </a:xfrm>
          <a:prstGeom prst="rect">
            <a:avLst/>
          </a:prstGeom>
          <a:noFill/>
        </p:spPr>
      </p:pic>
      <p:pic>
        <p:nvPicPr>
          <p:cNvPr id="103429" name="Picture 5" descr="12-13C-CornKernels.jpg                                         00000029BiologyConcepts4eCIPL_8-15     B9599A75:"/>
          <p:cNvPicPr>
            <a:picLocks noChangeAspect="1" noChangeArrowheads="1"/>
          </p:cNvPicPr>
          <p:nvPr/>
        </p:nvPicPr>
        <p:blipFill>
          <a:blip r:embed="rId3" cstate="print"/>
          <a:srcRect/>
          <a:stretch>
            <a:fillRect/>
          </a:stretch>
        </p:blipFill>
        <p:spPr bwMode="auto">
          <a:xfrm>
            <a:off x="6248401" y="2879725"/>
            <a:ext cx="4137025" cy="3163888"/>
          </a:xfrm>
          <a:prstGeom prst="rect">
            <a:avLst/>
          </a:prstGeom>
          <a:noFill/>
        </p:spPr>
      </p:pic>
    </p:spTree>
    <p:extLst>
      <p:ext uri="{BB962C8B-B14F-4D97-AF65-F5344CB8AC3E}">
        <p14:creationId xmlns:p14="http://schemas.microsoft.com/office/powerpoint/2010/main" val="27419751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dirty="0" smtClean="0">
                <a:solidFill>
                  <a:srgbClr val="FFFF00"/>
                </a:solidFill>
                <a:latin typeface="AdvOT88ac8687"/>
              </a:rPr>
              <a:t>We </a:t>
            </a:r>
            <a:r>
              <a:rPr lang="en-US" dirty="0">
                <a:solidFill>
                  <a:srgbClr val="FFFF00"/>
                </a:solidFill>
                <a:latin typeface="AdvOT88ac8687"/>
              </a:rPr>
              <a:t>now </a:t>
            </a:r>
            <a:r>
              <a:rPr lang="en-US" dirty="0" smtClean="0">
                <a:solidFill>
                  <a:srgbClr val="FFFF00"/>
                </a:solidFill>
                <a:latin typeface="AdvOT88ac8687"/>
              </a:rPr>
              <a:t>know that </a:t>
            </a:r>
            <a:r>
              <a:rPr lang="en-US" dirty="0">
                <a:solidFill>
                  <a:srgbClr val="FFFF00"/>
                </a:solidFill>
                <a:latin typeface="AdvOT88ac8687"/>
              </a:rPr>
              <a:t>transposons constitute more </a:t>
            </a:r>
            <a:r>
              <a:rPr lang="en-US" dirty="0" smtClean="0">
                <a:solidFill>
                  <a:srgbClr val="FFFF00"/>
                </a:solidFill>
                <a:latin typeface="AdvOT88ac8687"/>
              </a:rPr>
              <a:t>than 65</a:t>
            </a:r>
            <a:r>
              <a:rPr lang="en-US" dirty="0">
                <a:solidFill>
                  <a:srgbClr val="FFFF00"/>
                </a:solidFill>
                <a:latin typeface="AdvOT88ac8687"/>
              </a:rPr>
              <a:t>% of our genomes and </a:t>
            </a:r>
            <a:r>
              <a:rPr lang="en-US" dirty="0" smtClean="0">
                <a:solidFill>
                  <a:srgbClr val="FFFF00"/>
                </a:solidFill>
                <a:latin typeface="AdvOT88ac8687"/>
              </a:rPr>
              <a:t>approximately 85</a:t>
            </a:r>
            <a:r>
              <a:rPr lang="en-US" dirty="0">
                <a:solidFill>
                  <a:srgbClr val="FFFF00"/>
                </a:solidFill>
                <a:latin typeface="AdvOT88ac8687"/>
              </a:rPr>
              <a:t>% of the maize genome. “</a:t>
            </a:r>
            <a:r>
              <a:rPr lang="en-US" dirty="0" smtClean="0">
                <a:solidFill>
                  <a:srgbClr val="FFFF00"/>
                </a:solidFill>
                <a:latin typeface="AdvOT88ac8687"/>
              </a:rPr>
              <a:t>Transposons are </a:t>
            </a:r>
            <a:r>
              <a:rPr lang="en-US" dirty="0">
                <a:solidFill>
                  <a:srgbClr val="FFFF00"/>
                </a:solidFill>
                <a:latin typeface="AdvOT88ac8687"/>
              </a:rPr>
              <a:t>astonishingly abundant, </a:t>
            </a:r>
            <a:r>
              <a:rPr lang="en-US" dirty="0" smtClean="0">
                <a:solidFill>
                  <a:srgbClr val="FFFF00"/>
                </a:solidFill>
                <a:latin typeface="AdvOT88ac8687"/>
              </a:rPr>
              <a:t>comprising a </a:t>
            </a:r>
            <a:r>
              <a:rPr lang="en-US" dirty="0">
                <a:solidFill>
                  <a:srgbClr val="FFFF00"/>
                </a:solidFill>
                <a:latin typeface="AdvOT88ac8687"/>
              </a:rPr>
              <a:t>majority of the DNA in some species</a:t>
            </a:r>
            <a:r>
              <a:rPr lang="en-US" dirty="0" smtClean="0">
                <a:solidFill>
                  <a:srgbClr val="FFFF00"/>
                </a:solidFill>
                <a:latin typeface="AdvOT88ac8687"/>
              </a:rPr>
              <a:t>,” said </a:t>
            </a:r>
            <a:r>
              <a:rPr lang="en-US" dirty="0">
                <a:solidFill>
                  <a:srgbClr val="FFFF00"/>
                </a:solidFill>
                <a:latin typeface="AdvOT88ac8687"/>
              </a:rPr>
              <a:t>Nina </a:t>
            </a:r>
            <a:r>
              <a:rPr lang="en-US" dirty="0" err="1">
                <a:solidFill>
                  <a:srgbClr val="FFFF00"/>
                </a:solidFill>
                <a:latin typeface="AdvOT88ac8687"/>
              </a:rPr>
              <a:t>Fedoroff</a:t>
            </a:r>
            <a:r>
              <a:rPr lang="en-US" dirty="0">
                <a:solidFill>
                  <a:srgbClr val="FFFF00"/>
                </a:solidFill>
                <a:latin typeface="AdvOT88ac8687"/>
              </a:rPr>
              <a:t>, a professor at </a:t>
            </a:r>
            <a:r>
              <a:rPr lang="en-US" dirty="0" smtClean="0">
                <a:solidFill>
                  <a:srgbClr val="FFFF00"/>
                </a:solidFill>
                <a:latin typeface="AdvOT88ac8687"/>
              </a:rPr>
              <a:t>Penn State University.</a:t>
            </a:r>
            <a:endParaRPr lang="en-US" dirty="0">
              <a:solidFill>
                <a:srgbClr val="FFFF00"/>
              </a:solidFill>
            </a:endParaRPr>
          </a:p>
        </p:txBody>
      </p:sp>
      <p:sp>
        <p:nvSpPr>
          <p:cNvPr id="4" name="TextBox 3"/>
          <p:cNvSpPr txBox="1"/>
          <p:nvPr/>
        </p:nvSpPr>
        <p:spPr>
          <a:xfrm>
            <a:off x="3630479" y="6154838"/>
            <a:ext cx="4033433" cy="307777"/>
          </a:xfrm>
          <a:prstGeom prst="rect">
            <a:avLst/>
          </a:prstGeom>
          <a:noFill/>
        </p:spPr>
        <p:txBody>
          <a:bodyPr wrap="square" rtlCol="0">
            <a:spAutoFit/>
          </a:bodyPr>
          <a:lstStyle/>
          <a:p>
            <a:pPr algn="ctr"/>
            <a:r>
              <a:rPr lang="en-US" sz="1400" dirty="0">
                <a:solidFill>
                  <a:srgbClr val="FF0000"/>
                </a:solidFill>
                <a:latin typeface="AdvOT118e7927"/>
              </a:rPr>
              <a:t>PNAS </a:t>
            </a:r>
            <a:r>
              <a:rPr lang="en-US" sz="1400" dirty="0">
                <a:solidFill>
                  <a:srgbClr val="FF0000"/>
                </a:solidFill>
                <a:latin typeface="AdvOT88ac8687"/>
              </a:rPr>
              <a:t>| </a:t>
            </a:r>
            <a:r>
              <a:rPr lang="en-US" sz="1400" dirty="0">
                <a:solidFill>
                  <a:srgbClr val="FF0000"/>
                </a:solidFill>
                <a:latin typeface="AdvOT6c1def61.B"/>
              </a:rPr>
              <a:t>December 11, 2012 </a:t>
            </a:r>
            <a:r>
              <a:rPr lang="en-US" sz="1400" dirty="0">
                <a:solidFill>
                  <a:srgbClr val="FF0000"/>
                </a:solidFill>
                <a:latin typeface="AdvOT88ac8687"/>
              </a:rPr>
              <a:t>| </a:t>
            </a:r>
            <a:r>
              <a:rPr lang="en-US" sz="1400" dirty="0">
                <a:solidFill>
                  <a:srgbClr val="FF0000"/>
                </a:solidFill>
                <a:latin typeface="AdvOT118e7927"/>
              </a:rPr>
              <a:t>vol. 109 </a:t>
            </a:r>
            <a:r>
              <a:rPr lang="en-US" sz="1400" dirty="0">
                <a:solidFill>
                  <a:srgbClr val="FF0000"/>
                </a:solidFill>
                <a:latin typeface="AdvOT88ac8687"/>
              </a:rPr>
              <a:t>| </a:t>
            </a:r>
            <a:r>
              <a:rPr lang="en-US" sz="1400" dirty="0">
                <a:solidFill>
                  <a:srgbClr val="FF0000"/>
                </a:solidFill>
                <a:latin typeface="AdvOT118e7927"/>
              </a:rPr>
              <a:t>no. 50</a:t>
            </a:r>
            <a:endParaRPr lang="en-US" sz="1400" dirty="0">
              <a:solidFill>
                <a:srgbClr val="FF0000"/>
              </a:solidFill>
            </a:endParaRPr>
          </a:p>
        </p:txBody>
      </p:sp>
    </p:spTree>
    <p:extLst>
      <p:ext uri="{BB962C8B-B14F-4D97-AF65-F5344CB8AC3E}">
        <p14:creationId xmlns:p14="http://schemas.microsoft.com/office/powerpoint/2010/main" val="12525183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6" descr="PPT6.png"/>
          <p:cNvPicPr>
            <a:picLocks noGrp="1" noChangeAspect="1"/>
          </p:cNvPicPr>
          <p:nvPr>
            <p:ph idx="1"/>
          </p:nvPr>
        </p:nvPicPr>
        <p:blipFill>
          <a:blip r:embed="rId2" cstate="print"/>
          <a:stretch>
            <a:fillRect/>
          </a:stretch>
        </p:blipFill>
        <p:spPr>
          <a:xfrm>
            <a:off x="2362200" y="228600"/>
            <a:ext cx="7580674" cy="1524000"/>
          </a:xfrm>
        </p:spPr>
      </p:pic>
      <p:pic>
        <p:nvPicPr>
          <p:cNvPr id="5" name="Snagit_PPTC" descr="PPTC.png"/>
          <p:cNvPicPr>
            <a:picLocks noChangeAspect="1"/>
          </p:cNvPicPr>
          <p:nvPr/>
        </p:nvPicPr>
        <p:blipFill>
          <a:blip r:embed="rId3" cstate="print"/>
          <a:stretch>
            <a:fillRect/>
          </a:stretch>
        </p:blipFill>
        <p:spPr>
          <a:xfrm>
            <a:off x="3962401" y="1447800"/>
            <a:ext cx="4138019" cy="1402202"/>
          </a:xfrm>
          <a:prstGeom prst="rect">
            <a:avLst/>
          </a:prstGeom>
        </p:spPr>
      </p:pic>
      <p:pic>
        <p:nvPicPr>
          <p:cNvPr id="6" name="Snagit_PPT10" descr="PPT10.png"/>
          <p:cNvPicPr>
            <a:picLocks noChangeAspect="1"/>
          </p:cNvPicPr>
          <p:nvPr/>
        </p:nvPicPr>
        <p:blipFill>
          <a:blip r:embed="rId4" cstate="print"/>
          <a:stretch>
            <a:fillRect/>
          </a:stretch>
        </p:blipFill>
        <p:spPr>
          <a:xfrm>
            <a:off x="3657600" y="2819400"/>
            <a:ext cx="4876800" cy="3641012"/>
          </a:xfrm>
          <a:prstGeom prst="rect">
            <a:avLst/>
          </a:prstGeom>
        </p:spPr>
      </p:pic>
      <p:sp>
        <p:nvSpPr>
          <p:cNvPr id="7" name="TextBox 6"/>
          <p:cNvSpPr txBox="1"/>
          <p:nvPr/>
        </p:nvSpPr>
        <p:spPr>
          <a:xfrm>
            <a:off x="1981200" y="6477000"/>
            <a:ext cx="8077200" cy="338554"/>
          </a:xfrm>
          <a:prstGeom prst="rect">
            <a:avLst/>
          </a:prstGeom>
          <a:noFill/>
        </p:spPr>
        <p:txBody>
          <a:bodyPr wrap="square" rtlCol="0">
            <a:spAutoFit/>
          </a:bodyPr>
          <a:lstStyle/>
          <a:p>
            <a:pPr algn="ctr"/>
            <a:r>
              <a:rPr lang="en-US" sz="1600" dirty="0" err="1">
                <a:solidFill>
                  <a:srgbClr val="FF0000"/>
                </a:solidFill>
              </a:rPr>
              <a:t>PLoS</a:t>
            </a:r>
            <a:r>
              <a:rPr lang="en-US" sz="1600" dirty="0">
                <a:solidFill>
                  <a:srgbClr val="FF0000"/>
                </a:solidFill>
              </a:rPr>
              <a:t> Genetics | 1 December 2011 | Volume 7 | Issue 12 </a:t>
            </a:r>
          </a:p>
        </p:txBody>
      </p:sp>
    </p:spTree>
    <p:extLst>
      <p:ext uri="{BB962C8B-B14F-4D97-AF65-F5344CB8AC3E}">
        <p14:creationId xmlns:p14="http://schemas.microsoft.com/office/powerpoint/2010/main" val="162852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368F"/>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5547" y="1688019"/>
            <a:ext cx="8327440" cy="3182323"/>
          </a:xfrm>
        </p:spPr>
      </p:pic>
      <p:sp>
        <p:nvSpPr>
          <p:cNvPr id="5" name="TextBox 4"/>
          <p:cNvSpPr txBox="1"/>
          <p:nvPr/>
        </p:nvSpPr>
        <p:spPr>
          <a:xfrm>
            <a:off x="4318980" y="6129579"/>
            <a:ext cx="3554039" cy="307777"/>
          </a:xfrm>
          <a:prstGeom prst="rect">
            <a:avLst/>
          </a:prstGeom>
          <a:noFill/>
        </p:spPr>
        <p:txBody>
          <a:bodyPr wrap="square" rtlCol="0">
            <a:spAutoFit/>
          </a:bodyPr>
          <a:lstStyle/>
          <a:p>
            <a:pPr algn="ctr"/>
            <a:r>
              <a:rPr lang="en-US" sz="1400" dirty="0">
                <a:solidFill>
                  <a:srgbClr val="FF0000"/>
                </a:solidFill>
                <a:latin typeface="AdvPS94BA"/>
              </a:rPr>
              <a:t>NATURE .</a:t>
            </a:r>
            <a:r>
              <a:rPr lang="en-US" sz="1400" dirty="0" smtClean="0">
                <a:solidFill>
                  <a:srgbClr val="FF0000"/>
                </a:solidFill>
                <a:latin typeface="AdvPS94BA"/>
              </a:rPr>
              <a:t>VOL </a:t>
            </a:r>
            <a:r>
              <a:rPr lang="en-US" sz="1400" dirty="0">
                <a:solidFill>
                  <a:srgbClr val="FF0000"/>
                </a:solidFill>
                <a:latin typeface="AdvPS94BA"/>
              </a:rPr>
              <a:t>409 </a:t>
            </a:r>
            <a:r>
              <a:rPr lang="en-US" sz="1400" dirty="0" smtClean="0">
                <a:solidFill>
                  <a:srgbClr val="FF0000"/>
                </a:solidFill>
                <a:latin typeface="AdvPS94BA"/>
              </a:rPr>
              <a:t>.15 </a:t>
            </a:r>
            <a:r>
              <a:rPr lang="en-US" sz="1400" dirty="0">
                <a:solidFill>
                  <a:srgbClr val="FF0000"/>
                </a:solidFill>
                <a:latin typeface="AdvPS94BA"/>
              </a:rPr>
              <a:t>FEBRUARY 2001</a:t>
            </a:r>
            <a:endParaRPr lang="en-US" sz="1400" dirty="0">
              <a:solidFill>
                <a:srgbClr val="FF0000"/>
              </a:solidFill>
            </a:endParaRPr>
          </a:p>
        </p:txBody>
      </p:sp>
    </p:spTree>
    <p:extLst>
      <p:ext uri="{BB962C8B-B14F-4D97-AF65-F5344CB8AC3E}">
        <p14:creationId xmlns:p14="http://schemas.microsoft.com/office/powerpoint/2010/main" val="3152461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15E" descr="PPT15E.png"/>
          <p:cNvPicPr>
            <a:picLocks noGrp="1" noChangeAspect="1"/>
          </p:cNvPicPr>
          <p:nvPr>
            <p:ph idx="1"/>
          </p:nvPr>
        </p:nvPicPr>
        <p:blipFill>
          <a:blip r:embed="rId2" cstate="print"/>
          <a:stretch>
            <a:fillRect/>
          </a:stretch>
        </p:blipFill>
        <p:spPr>
          <a:xfrm>
            <a:off x="2209800" y="381000"/>
            <a:ext cx="8001000" cy="5617724"/>
          </a:xfrm>
        </p:spPr>
      </p:pic>
      <p:sp>
        <p:nvSpPr>
          <p:cNvPr id="5" name="TextBox 4"/>
          <p:cNvSpPr txBox="1"/>
          <p:nvPr/>
        </p:nvSpPr>
        <p:spPr>
          <a:xfrm>
            <a:off x="2971800" y="6324600"/>
            <a:ext cx="6248400" cy="369332"/>
          </a:xfrm>
          <a:prstGeom prst="rect">
            <a:avLst/>
          </a:prstGeom>
          <a:noFill/>
        </p:spPr>
        <p:txBody>
          <a:bodyPr wrap="square" rtlCol="0">
            <a:spAutoFit/>
          </a:bodyPr>
          <a:lstStyle/>
          <a:p>
            <a:pPr algn="ctr"/>
            <a:r>
              <a:rPr lang="en-US" dirty="0">
                <a:solidFill>
                  <a:srgbClr val="FF0000"/>
                </a:solidFill>
              </a:rPr>
              <a:t>Chromosome Research (2008) 16:203-215</a:t>
            </a:r>
          </a:p>
        </p:txBody>
      </p:sp>
    </p:spTree>
    <p:extLst>
      <p:ext uri="{BB962C8B-B14F-4D97-AF65-F5344CB8AC3E}">
        <p14:creationId xmlns:p14="http://schemas.microsoft.com/office/powerpoint/2010/main" val="2718394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Snagit_PPT56" descr="PPT56.png"/>
          <p:cNvPicPr>
            <a:picLocks noGrp="1" noChangeAspect="1"/>
          </p:cNvPicPr>
          <p:nvPr>
            <p:ph idx="1"/>
          </p:nvPr>
        </p:nvPicPr>
        <p:blipFill>
          <a:blip r:embed="rId2" cstate="print"/>
          <a:stretch>
            <a:fillRect/>
          </a:stretch>
        </p:blipFill>
        <p:spPr>
          <a:xfrm>
            <a:off x="1905000" y="990600"/>
            <a:ext cx="8463280" cy="1600200"/>
          </a:xfrm>
        </p:spPr>
      </p:pic>
      <p:pic>
        <p:nvPicPr>
          <p:cNvPr id="5" name="Snagit_PPT58" descr="PPT58.png"/>
          <p:cNvPicPr>
            <a:picLocks noChangeAspect="1"/>
          </p:cNvPicPr>
          <p:nvPr/>
        </p:nvPicPr>
        <p:blipFill>
          <a:blip r:embed="rId3" cstate="print"/>
          <a:stretch>
            <a:fillRect/>
          </a:stretch>
        </p:blipFill>
        <p:spPr>
          <a:xfrm>
            <a:off x="3385129" y="3188935"/>
            <a:ext cx="5503022" cy="1927929"/>
          </a:xfrm>
          <a:prstGeom prst="rect">
            <a:avLst/>
          </a:prstGeom>
        </p:spPr>
      </p:pic>
      <p:sp>
        <p:nvSpPr>
          <p:cNvPr id="6" name="TextBox 5"/>
          <p:cNvSpPr txBox="1"/>
          <p:nvPr/>
        </p:nvSpPr>
        <p:spPr>
          <a:xfrm>
            <a:off x="3429000" y="5715000"/>
            <a:ext cx="5486400" cy="369332"/>
          </a:xfrm>
          <a:prstGeom prst="rect">
            <a:avLst/>
          </a:prstGeom>
          <a:noFill/>
        </p:spPr>
        <p:txBody>
          <a:bodyPr wrap="square" rtlCol="0">
            <a:spAutoFit/>
          </a:bodyPr>
          <a:lstStyle/>
          <a:p>
            <a:pPr algn="ctr"/>
            <a:r>
              <a:rPr lang="en-US" dirty="0">
                <a:solidFill>
                  <a:srgbClr val="FFFF00"/>
                </a:solidFill>
              </a:rPr>
              <a:t>PNAS  </a:t>
            </a:r>
            <a:r>
              <a:rPr lang="en-US" b="1" dirty="0">
                <a:solidFill>
                  <a:srgbClr val="FFFF00"/>
                </a:solidFill>
              </a:rPr>
              <a:t>June 20, 2006  vol. 103  no. 25  9591</a:t>
            </a:r>
            <a:endParaRPr lang="en-US" dirty="0">
              <a:solidFill>
                <a:srgbClr val="FFFF00"/>
              </a:solidFill>
            </a:endParaRPr>
          </a:p>
        </p:txBody>
      </p:sp>
    </p:spTree>
    <p:extLst>
      <p:ext uri="{BB962C8B-B14F-4D97-AF65-F5344CB8AC3E}">
        <p14:creationId xmlns:p14="http://schemas.microsoft.com/office/powerpoint/2010/main" val="374069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31099"/>
            <a:ext cx="10972800" cy="1662650"/>
          </a:xfrm>
        </p:spPr>
        <p:txBody>
          <a:bodyPr>
            <a:normAutofit/>
          </a:bodyPr>
          <a:lstStyle/>
          <a:p>
            <a:r>
              <a:rPr lang="en-US" dirty="0">
                <a:solidFill>
                  <a:srgbClr val="FFC000"/>
                </a:solidFill>
              </a:rPr>
              <a:t>Thou shalt have no other gods before me</a:t>
            </a:r>
            <a:r>
              <a:rPr lang="en-US" dirty="0" smtClean="0">
                <a:solidFill>
                  <a:srgbClr val="FFC000"/>
                </a:solidFill>
              </a:rPr>
              <a:t>.</a:t>
            </a:r>
            <a:r>
              <a:rPr lang="en-US" dirty="0">
                <a:latin typeface="Georgia" panose="02040502050405020303" pitchFamily="18" charset="0"/>
              </a:rPr>
              <a:t/>
            </a:r>
            <a:br>
              <a:rPr lang="en-US" dirty="0">
                <a:latin typeface="Georgia" panose="02040502050405020303" pitchFamily="18" charset="0"/>
              </a:rPr>
            </a:br>
            <a:r>
              <a:rPr lang="en-US" dirty="0">
                <a:solidFill>
                  <a:srgbClr val="208080"/>
                </a:solidFill>
                <a:latin typeface="Georgia" panose="02040502050405020303" pitchFamily="18" charset="0"/>
              </a:rPr>
              <a:t>(Exo 20:3</a:t>
            </a:r>
            <a:r>
              <a:rPr lang="en-US" dirty="0" smtClean="0">
                <a:solidFill>
                  <a:srgbClr val="208080"/>
                </a:solidFill>
                <a:latin typeface="Georgia" panose="02040502050405020303" pitchFamily="18" charset="0"/>
              </a:rPr>
              <a:t>)</a:t>
            </a:r>
            <a:endParaRPr lang="x-none" dirty="0">
              <a:latin typeface="Georgia" panose="02040502050405020303" pitchFamily="18" charset="0"/>
            </a:endParaRPr>
          </a:p>
        </p:txBody>
      </p:sp>
      <p:sp>
        <p:nvSpPr>
          <p:cNvPr id="3" name="Content Placeholder 2"/>
          <p:cNvSpPr>
            <a:spLocks noGrp="1"/>
          </p:cNvSpPr>
          <p:nvPr>
            <p:ph idx="1"/>
          </p:nvPr>
        </p:nvSpPr>
        <p:spPr>
          <a:xfrm>
            <a:off x="609600" y="2367367"/>
            <a:ext cx="10972800" cy="3502617"/>
          </a:xfrm>
        </p:spPr>
        <p:txBody>
          <a:bodyPr>
            <a:normAutofit/>
          </a:bodyPr>
          <a:lstStyle/>
          <a:p>
            <a:pPr marL="0" indent="0">
              <a:buNone/>
            </a:pPr>
            <a:r>
              <a:rPr lang="en-US" sz="3600" dirty="0" smtClean="0">
                <a:solidFill>
                  <a:srgbClr val="FFFF00"/>
                </a:solidFill>
              </a:rPr>
              <a:t>“The </a:t>
            </a:r>
            <a:r>
              <a:rPr lang="en-US" sz="3600" dirty="0">
                <a:solidFill>
                  <a:srgbClr val="FFFF00"/>
                </a:solidFill>
              </a:rPr>
              <a:t>first thing necessary in </a:t>
            </a:r>
            <a:r>
              <a:rPr lang="en-US" sz="3600" dirty="0" smtClean="0">
                <a:solidFill>
                  <a:srgbClr val="FFFF00"/>
                </a:solidFill>
              </a:rPr>
              <a:t>order to </a:t>
            </a:r>
            <a:r>
              <a:rPr lang="en-US" sz="3600" dirty="0">
                <a:solidFill>
                  <a:srgbClr val="FFFF00"/>
                </a:solidFill>
              </a:rPr>
              <a:t>understand </a:t>
            </a:r>
            <a:r>
              <a:rPr lang="en-US" sz="3600" dirty="0" smtClean="0">
                <a:solidFill>
                  <a:srgbClr val="FFFF00"/>
                </a:solidFill>
              </a:rPr>
              <a:t>the commandment</a:t>
            </a:r>
            <a:r>
              <a:rPr lang="en-US" sz="3600" dirty="0">
                <a:solidFill>
                  <a:srgbClr val="FFFF00"/>
                </a:solidFill>
              </a:rPr>
              <a:t>, and to </a:t>
            </a:r>
            <a:r>
              <a:rPr lang="en-US" sz="3600" dirty="0" smtClean="0">
                <a:solidFill>
                  <a:srgbClr val="FFFF00"/>
                </a:solidFill>
              </a:rPr>
              <a:t>know whom </a:t>
            </a:r>
            <a:r>
              <a:rPr lang="en-US" sz="3600" dirty="0">
                <a:solidFill>
                  <a:srgbClr val="FFFF00"/>
                </a:solidFill>
              </a:rPr>
              <a:t>to obey is to know who God is, and </a:t>
            </a:r>
            <a:r>
              <a:rPr lang="en-US" sz="3600" dirty="0" smtClean="0">
                <a:solidFill>
                  <a:srgbClr val="FFFF00"/>
                </a:solidFill>
              </a:rPr>
              <a:t>what he </a:t>
            </a:r>
            <a:r>
              <a:rPr lang="en-US" sz="3600" dirty="0">
                <a:solidFill>
                  <a:srgbClr val="FFFF00"/>
                </a:solidFill>
              </a:rPr>
              <a:t>is, that we may not have any other gods </a:t>
            </a:r>
            <a:r>
              <a:rPr lang="en-US" sz="3600" dirty="0" smtClean="0">
                <a:solidFill>
                  <a:srgbClr val="FFFF00"/>
                </a:solidFill>
              </a:rPr>
              <a:t>before him </a:t>
            </a:r>
            <a:r>
              <a:rPr lang="en-US" sz="3600" dirty="0">
                <a:solidFill>
                  <a:srgbClr val="FFFF00"/>
                </a:solidFill>
              </a:rPr>
              <a:t>; </a:t>
            </a:r>
            <a:r>
              <a:rPr lang="en-US" sz="3600" u="sng" dirty="0">
                <a:solidFill>
                  <a:srgbClr val="FFFF00"/>
                </a:solidFill>
              </a:rPr>
              <a:t>because if we have wrong ideas in </a:t>
            </a:r>
            <a:r>
              <a:rPr lang="en-US" sz="3600" u="sng" dirty="0" smtClean="0">
                <a:solidFill>
                  <a:srgbClr val="FFFF00"/>
                </a:solidFill>
              </a:rPr>
              <a:t>reference to </a:t>
            </a:r>
            <a:r>
              <a:rPr lang="en-US" sz="3600" u="sng" dirty="0">
                <a:solidFill>
                  <a:srgbClr val="FFFF00"/>
                </a:solidFill>
              </a:rPr>
              <a:t>God, we do not worship him, but </a:t>
            </a:r>
            <a:r>
              <a:rPr lang="en-US" sz="3600" u="sng" dirty="0" smtClean="0">
                <a:solidFill>
                  <a:srgbClr val="FFFF00"/>
                </a:solidFill>
              </a:rPr>
              <a:t>another </a:t>
            </a:r>
            <a:r>
              <a:rPr lang="en-US" sz="3600" u="sng" dirty="0">
                <a:solidFill>
                  <a:srgbClr val="FFFF00"/>
                </a:solidFill>
              </a:rPr>
              <a:t>god</a:t>
            </a:r>
            <a:r>
              <a:rPr lang="en-US" sz="3600" u="sng" dirty="0" smtClean="0">
                <a:solidFill>
                  <a:srgbClr val="FFFF00"/>
                </a:solidFill>
              </a:rPr>
              <a:t>.”</a:t>
            </a:r>
            <a:endParaRPr lang="en-US" sz="3600" dirty="0">
              <a:solidFill>
                <a:srgbClr val="00B0F0"/>
              </a:solidFill>
            </a:endParaRPr>
          </a:p>
        </p:txBody>
      </p:sp>
      <p:sp>
        <p:nvSpPr>
          <p:cNvPr id="4" name="TextBox 3"/>
          <p:cNvSpPr txBox="1"/>
          <p:nvPr/>
        </p:nvSpPr>
        <p:spPr>
          <a:xfrm>
            <a:off x="5191932" y="5943602"/>
            <a:ext cx="6253567" cy="523220"/>
          </a:xfrm>
          <a:prstGeom prst="rect">
            <a:avLst/>
          </a:prstGeom>
          <a:noFill/>
        </p:spPr>
        <p:txBody>
          <a:bodyPr wrap="square" rtlCol="0">
            <a:spAutoFit/>
          </a:bodyPr>
          <a:lstStyle/>
          <a:p>
            <a:pPr algn="ctr"/>
            <a:r>
              <a:rPr lang="en-US" sz="2800" dirty="0">
                <a:solidFill>
                  <a:srgbClr val="00B0F0"/>
                </a:solidFill>
              </a:rPr>
              <a:t>ELD. A. T. JONES    R &amp; H., MAY 21, 1889</a:t>
            </a:r>
          </a:p>
        </p:txBody>
      </p:sp>
    </p:spTree>
    <p:extLst>
      <p:ext uri="{BB962C8B-B14F-4D97-AF65-F5344CB8AC3E}">
        <p14:creationId xmlns:p14="http://schemas.microsoft.com/office/powerpoint/2010/main" val="282633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6E7B"/>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0" y="228601"/>
            <a:ext cx="8538552" cy="2449107"/>
          </a:xfrm>
        </p:spPr>
      </p:pic>
      <p:pic>
        <p:nvPicPr>
          <p:cNvPr id="5" name="Snagit_PPT63D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0652" y="2667000"/>
            <a:ext cx="4876190" cy="3685714"/>
          </a:xfrm>
          <a:prstGeom prst="rect">
            <a:avLst/>
          </a:prstGeom>
        </p:spPr>
      </p:pic>
      <p:sp>
        <p:nvSpPr>
          <p:cNvPr id="6" name="TextBox 5"/>
          <p:cNvSpPr txBox="1"/>
          <p:nvPr/>
        </p:nvSpPr>
        <p:spPr>
          <a:xfrm>
            <a:off x="1981200" y="6352715"/>
            <a:ext cx="8229600" cy="307777"/>
          </a:xfrm>
          <a:prstGeom prst="rect">
            <a:avLst/>
          </a:prstGeom>
          <a:noFill/>
        </p:spPr>
        <p:txBody>
          <a:bodyPr wrap="square" rtlCol="0">
            <a:spAutoFit/>
          </a:bodyPr>
          <a:lstStyle/>
          <a:p>
            <a:pPr algn="ctr"/>
            <a:r>
              <a:rPr lang="en-US" sz="1400" dirty="0">
                <a:solidFill>
                  <a:srgbClr val="FF0000"/>
                </a:solidFill>
              </a:rPr>
              <a:t>Trends in Biochemical Sciences, January 2014, Vol. 39, No. 1</a:t>
            </a:r>
          </a:p>
        </p:txBody>
      </p:sp>
    </p:spTree>
    <p:extLst>
      <p:ext uri="{BB962C8B-B14F-4D97-AF65-F5344CB8AC3E}">
        <p14:creationId xmlns:p14="http://schemas.microsoft.com/office/powerpoint/2010/main" val="3200972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25387"/>
            <a:ext cx="10972800" cy="1143000"/>
          </a:xfrm>
        </p:spPr>
        <p:txBody>
          <a:bodyPr/>
          <a:lstStyle/>
          <a:p>
            <a:r>
              <a:rPr lang="en-US" dirty="0">
                <a:solidFill>
                  <a:srgbClr val="FFC000"/>
                </a:solidFill>
              </a:rPr>
              <a:t>WHERE DID MGE’S COME FROM?</a:t>
            </a:r>
          </a:p>
        </p:txBody>
      </p:sp>
      <p:sp>
        <p:nvSpPr>
          <p:cNvPr id="3" name="Content Placeholder 2"/>
          <p:cNvSpPr>
            <a:spLocks noGrp="1"/>
          </p:cNvSpPr>
          <p:nvPr>
            <p:ph idx="1"/>
          </p:nvPr>
        </p:nvSpPr>
        <p:spPr>
          <a:xfrm>
            <a:off x="609600" y="3773837"/>
            <a:ext cx="10972800" cy="2352327"/>
          </a:xfrm>
        </p:spPr>
        <p:txBody>
          <a:bodyPr>
            <a:normAutofit/>
          </a:bodyPr>
          <a:lstStyle/>
          <a:p>
            <a:pPr marL="0" indent="0" algn="ctr">
              <a:buNone/>
            </a:pPr>
            <a:r>
              <a:rPr lang="en-US" sz="4400" dirty="0">
                <a:solidFill>
                  <a:srgbClr val="FFC000"/>
                </a:solidFill>
              </a:rPr>
              <a:t>SCIENCE HAS NO </a:t>
            </a:r>
            <a:r>
              <a:rPr lang="en-US" sz="4400" dirty="0" smtClean="0">
                <a:solidFill>
                  <a:srgbClr val="FFC000"/>
                </a:solidFill>
              </a:rPr>
              <a:t>ANSWERS.</a:t>
            </a:r>
            <a:endParaRPr lang="en-US" sz="4400" dirty="0">
              <a:solidFill>
                <a:srgbClr val="FFC000"/>
              </a:solidFill>
            </a:endParaRPr>
          </a:p>
        </p:txBody>
      </p:sp>
    </p:spTree>
    <p:extLst>
      <p:ext uri="{BB962C8B-B14F-4D97-AF65-F5344CB8AC3E}">
        <p14:creationId xmlns:p14="http://schemas.microsoft.com/office/powerpoint/2010/main" val="2895127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163" descr="PPT163.png"/>
          <p:cNvPicPr>
            <a:picLocks noGrp="1" noChangeAspect="1"/>
          </p:cNvPicPr>
          <p:nvPr>
            <p:ph idx="1"/>
          </p:nvPr>
        </p:nvPicPr>
        <p:blipFill>
          <a:blip r:embed="rId2" cstate="print"/>
          <a:stretch>
            <a:fillRect/>
          </a:stretch>
        </p:blipFill>
        <p:spPr>
          <a:xfrm>
            <a:off x="1676400" y="304801"/>
            <a:ext cx="4238096" cy="3542857"/>
          </a:xfrm>
        </p:spPr>
      </p:pic>
      <p:pic>
        <p:nvPicPr>
          <p:cNvPr id="5" name="Snagit_PPT165" descr="PPT165.png"/>
          <p:cNvPicPr>
            <a:picLocks noChangeAspect="1"/>
          </p:cNvPicPr>
          <p:nvPr/>
        </p:nvPicPr>
        <p:blipFill>
          <a:blip r:embed="rId3" cstate="print"/>
          <a:stretch>
            <a:fillRect/>
          </a:stretch>
        </p:blipFill>
        <p:spPr>
          <a:xfrm>
            <a:off x="5943600" y="304800"/>
            <a:ext cx="4571362" cy="1066082"/>
          </a:xfrm>
          <a:prstGeom prst="rect">
            <a:avLst/>
          </a:prstGeom>
        </p:spPr>
      </p:pic>
      <p:sp>
        <p:nvSpPr>
          <p:cNvPr id="6" name="TextBox 5"/>
          <p:cNvSpPr txBox="1"/>
          <p:nvPr/>
        </p:nvSpPr>
        <p:spPr>
          <a:xfrm>
            <a:off x="3429000" y="6488668"/>
            <a:ext cx="5486400" cy="369332"/>
          </a:xfrm>
          <a:prstGeom prst="rect">
            <a:avLst/>
          </a:prstGeom>
          <a:noFill/>
        </p:spPr>
        <p:txBody>
          <a:bodyPr wrap="square" rtlCol="0">
            <a:spAutoFit/>
          </a:bodyPr>
          <a:lstStyle/>
          <a:p>
            <a:pPr algn="ctr"/>
            <a:r>
              <a:rPr lang="en-US" dirty="0">
                <a:solidFill>
                  <a:srgbClr val="FF0000"/>
                </a:solidFill>
              </a:rPr>
              <a:t>12 MAY 2006  VOL 312  SCIENCE</a:t>
            </a:r>
          </a:p>
        </p:txBody>
      </p:sp>
      <p:sp>
        <p:nvSpPr>
          <p:cNvPr id="7" name="TextBox 6"/>
          <p:cNvSpPr txBox="1"/>
          <p:nvPr/>
        </p:nvSpPr>
        <p:spPr>
          <a:xfrm>
            <a:off x="6172200" y="1981201"/>
            <a:ext cx="4343400" cy="2031325"/>
          </a:xfrm>
          <a:prstGeom prst="rect">
            <a:avLst/>
          </a:prstGeom>
          <a:noFill/>
        </p:spPr>
        <p:txBody>
          <a:bodyPr wrap="square" rtlCol="0">
            <a:spAutoFit/>
          </a:bodyPr>
          <a:lstStyle/>
          <a:p>
            <a:r>
              <a:rPr lang="en-US" dirty="0">
                <a:solidFill>
                  <a:srgbClr val="FFFF00"/>
                </a:solidFill>
              </a:rPr>
              <a:t>Scientists who deal in the history of life have never been quite sure what to do with viruses. One measure of their uncertainty is the Tree of Life Web Project, a collective effort to record everything known about the relationships of living and extinct species. (www.tolweb.org) </a:t>
            </a:r>
          </a:p>
        </p:txBody>
      </p:sp>
      <p:pic>
        <p:nvPicPr>
          <p:cNvPr id="8" name="Snagit_PPT166" descr="PPT166.png"/>
          <p:cNvPicPr>
            <a:picLocks noChangeAspect="1"/>
          </p:cNvPicPr>
          <p:nvPr/>
        </p:nvPicPr>
        <p:blipFill>
          <a:blip r:embed="rId4" cstate="print"/>
          <a:stretch>
            <a:fillRect/>
          </a:stretch>
        </p:blipFill>
        <p:spPr>
          <a:xfrm>
            <a:off x="3505201" y="4038600"/>
            <a:ext cx="5069305" cy="1219200"/>
          </a:xfrm>
          <a:prstGeom prst="rect">
            <a:avLst/>
          </a:prstGeom>
        </p:spPr>
      </p:pic>
      <p:sp>
        <p:nvSpPr>
          <p:cNvPr id="9" name="TextBox 8"/>
          <p:cNvSpPr txBox="1"/>
          <p:nvPr/>
        </p:nvSpPr>
        <p:spPr>
          <a:xfrm>
            <a:off x="1981200" y="5486400"/>
            <a:ext cx="8077200" cy="707886"/>
          </a:xfrm>
          <a:prstGeom prst="rect">
            <a:avLst/>
          </a:prstGeom>
          <a:noFill/>
        </p:spPr>
        <p:txBody>
          <a:bodyPr wrap="square" rtlCol="0">
            <a:spAutoFit/>
          </a:bodyPr>
          <a:lstStyle/>
          <a:p>
            <a:r>
              <a:rPr lang="en-US" sz="2000" dirty="0">
                <a:solidFill>
                  <a:srgbClr val="FFFF00"/>
                </a:solidFill>
              </a:rPr>
              <a:t>Scientists continued to find more DNA-copying enzymes in viruses that have no counterparts in the world of cells, and </a:t>
            </a:r>
            <a:r>
              <a:rPr lang="en-US" sz="2000" dirty="0" err="1">
                <a:solidFill>
                  <a:srgbClr val="FFFF00"/>
                </a:solidFill>
              </a:rPr>
              <a:t>Forterre’s</a:t>
            </a:r>
            <a:r>
              <a:rPr lang="en-US" sz="2000" dirty="0">
                <a:solidFill>
                  <a:srgbClr val="FFFF00"/>
                </a:solidFill>
              </a:rPr>
              <a:t> suspicions deepened.</a:t>
            </a:r>
          </a:p>
        </p:txBody>
      </p:sp>
    </p:spTree>
    <p:extLst>
      <p:ext uri="{BB962C8B-B14F-4D97-AF65-F5344CB8AC3E}">
        <p14:creationId xmlns:p14="http://schemas.microsoft.com/office/powerpoint/2010/main" val="349653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168" descr="PPT168.png"/>
          <p:cNvPicPr>
            <a:picLocks noGrp="1" noChangeAspect="1"/>
          </p:cNvPicPr>
          <p:nvPr>
            <p:ph idx="1"/>
          </p:nvPr>
        </p:nvPicPr>
        <p:blipFill>
          <a:blip r:embed="rId2" cstate="print"/>
          <a:stretch>
            <a:fillRect/>
          </a:stretch>
        </p:blipFill>
        <p:spPr>
          <a:xfrm>
            <a:off x="2286000" y="609601"/>
            <a:ext cx="7742858" cy="1276191"/>
          </a:xfrm>
        </p:spPr>
      </p:pic>
      <p:pic>
        <p:nvPicPr>
          <p:cNvPr id="5" name="Snagit_PPT16A" descr="PPT16A.png"/>
          <p:cNvPicPr>
            <a:picLocks noChangeAspect="1"/>
          </p:cNvPicPr>
          <p:nvPr/>
        </p:nvPicPr>
        <p:blipFill>
          <a:blip r:embed="rId3" cstate="print"/>
          <a:stretch>
            <a:fillRect/>
          </a:stretch>
        </p:blipFill>
        <p:spPr>
          <a:xfrm>
            <a:off x="1524000" y="2590801"/>
            <a:ext cx="9144000" cy="1534987"/>
          </a:xfrm>
          <a:prstGeom prst="rect">
            <a:avLst/>
          </a:prstGeom>
        </p:spPr>
      </p:pic>
      <p:pic>
        <p:nvPicPr>
          <p:cNvPr id="6" name="Snagit_PPT16C" descr="PPT16C.png"/>
          <p:cNvPicPr>
            <a:picLocks noChangeAspect="1"/>
          </p:cNvPicPr>
          <p:nvPr/>
        </p:nvPicPr>
        <p:blipFill>
          <a:blip r:embed="rId4" cstate="print"/>
          <a:stretch>
            <a:fillRect/>
          </a:stretch>
        </p:blipFill>
        <p:spPr>
          <a:xfrm>
            <a:off x="3581401" y="4724400"/>
            <a:ext cx="4884299" cy="762000"/>
          </a:xfrm>
          <a:prstGeom prst="rect">
            <a:avLst/>
          </a:prstGeom>
        </p:spPr>
      </p:pic>
      <p:sp>
        <p:nvSpPr>
          <p:cNvPr id="7" name="TextBox 6"/>
          <p:cNvSpPr txBox="1"/>
          <p:nvPr/>
        </p:nvSpPr>
        <p:spPr>
          <a:xfrm>
            <a:off x="3886200" y="6172200"/>
            <a:ext cx="4114800" cy="369332"/>
          </a:xfrm>
          <a:prstGeom prst="rect">
            <a:avLst/>
          </a:prstGeom>
          <a:noFill/>
        </p:spPr>
        <p:txBody>
          <a:bodyPr wrap="square" rtlCol="0">
            <a:spAutoFit/>
          </a:bodyPr>
          <a:lstStyle/>
          <a:p>
            <a:pPr algn="ctr"/>
            <a:r>
              <a:rPr lang="en-US" dirty="0">
                <a:solidFill>
                  <a:srgbClr val="FF0000"/>
                </a:solidFill>
              </a:rPr>
              <a:t>Biology Direct 2006, </a:t>
            </a:r>
            <a:r>
              <a:rPr lang="en-US" b="1" dirty="0">
                <a:solidFill>
                  <a:srgbClr val="FF0000"/>
                </a:solidFill>
              </a:rPr>
              <a:t>1:29</a:t>
            </a:r>
            <a:endParaRPr lang="en-US" dirty="0">
              <a:solidFill>
                <a:srgbClr val="FF0000"/>
              </a:solidFill>
            </a:endParaRPr>
          </a:p>
        </p:txBody>
      </p:sp>
    </p:spTree>
    <p:extLst>
      <p:ext uri="{BB962C8B-B14F-4D97-AF65-F5344CB8AC3E}">
        <p14:creationId xmlns:p14="http://schemas.microsoft.com/office/powerpoint/2010/main" val="382523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solidFill>
                <a:srgbClr val="002060"/>
              </a:solidFill>
            </a:endParaRPr>
          </a:p>
        </p:txBody>
      </p:sp>
      <p:pic>
        <p:nvPicPr>
          <p:cNvPr id="4" name="Snagit_PPT185" descr="PPT185.png"/>
          <p:cNvPicPr>
            <a:picLocks noGrp="1" noChangeAspect="1"/>
          </p:cNvPicPr>
          <p:nvPr>
            <p:ph idx="1"/>
          </p:nvPr>
        </p:nvPicPr>
        <p:blipFill>
          <a:blip r:embed="rId2" cstate="print"/>
          <a:stretch>
            <a:fillRect/>
          </a:stretch>
        </p:blipFill>
        <p:spPr>
          <a:xfrm>
            <a:off x="2286000" y="609601"/>
            <a:ext cx="7315200" cy="2346385"/>
          </a:xfrm>
        </p:spPr>
      </p:pic>
      <p:pic>
        <p:nvPicPr>
          <p:cNvPr id="5" name="Snagit_PPT187" descr="PPT187.png"/>
          <p:cNvPicPr>
            <a:picLocks noChangeAspect="1"/>
          </p:cNvPicPr>
          <p:nvPr/>
        </p:nvPicPr>
        <p:blipFill>
          <a:blip r:embed="rId3" cstate="print"/>
          <a:stretch>
            <a:fillRect/>
          </a:stretch>
        </p:blipFill>
        <p:spPr>
          <a:xfrm>
            <a:off x="2286000" y="152401"/>
            <a:ext cx="7315200" cy="691723"/>
          </a:xfrm>
          <a:prstGeom prst="rect">
            <a:avLst/>
          </a:prstGeom>
        </p:spPr>
      </p:pic>
      <p:sp>
        <p:nvSpPr>
          <p:cNvPr id="6" name="Rectangle 5"/>
          <p:cNvSpPr/>
          <p:nvPr/>
        </p:nvSpPr>
        <p:spPr>
          <a:xfrm>
            <a:off x="4648200" y="6488668"/>
            <a:ext cx="2534860" cy="369332"/>
          </a:xfrm>
          <a:prstGeom prst="rect">
            <a:avLst/>
          </a:prstGeom>
        </p:spPr>
        <p:txBody>
          <a:bodyPr wrap="square">
            <a:spAutoFit/>
          </a:bodyPr>
          <a:lstStyle/>
          <a:p>
            <a:pPr algn="ctr"/>
            <a:r>
              <a:rPr lang="en-US" dirty="0">
                <a:solidFill>
                  <a:srgbClr val="FF0000"/>
                </a:solidFill>
              </a:rPr>
              <a:t>Biology Direct 2006, </a:t>
            </a:r>
            <a:r>
              <a:rPr lang="en-US" b="1" dirty="0">
                <a:solidFill>
                  <a:srgbClr val="FF0000"/>
                </a:solidFill>
              </a:rPr>
              <a:t>1:29</a:t>
            </a:r>
            <a:endParaRPr lang="en-US" dirty="0">
              <a:solidFill>
                <a:srgbClr val="FF0000"/>
              </a:solidFill>
            </a:endParaRPr>
          </a:p>
        </p:txBody>
      </p:sp>
      <p:pic>
        <p:nvPicPr>
          <p:cNvPr id="7" name="Snagit_PPT18C" descr="PPT18C.png"/>
          <p:cNvPicPr>
            <a:picLocks noChangeAspect="1"/>
          </p:cNvPicPr>
          <p:nvPr/>
        </p:nvPicPr>
        <p:blipFill>
          <a:blip r:embed="rId4" cstate="print"/>
          <a:stretch>
            <a:fillRect/>
          </a:stretch>
        </p:blipFill>
        <p:spPr>
          <a:xfrm>
            <a:off x="2286000" y="2895601"/>
            <a:ext cx="7315200" cy="3721041"/>
          </a:xfrm>
          <a:prstGeom prst="rect">
            <a:avLst/>
          </a:prstGeom>
        </p:spPr>
      </p:pic>
    </p:spTree>
    <p:extLst>
      <p:ext uri="{BB962C8B-B14F-4D97-AF65-F5344CB8AC3E}">
        <p14:creationId xmlns:p14="http://schemas.microsoft.com/office/powerpoint/2010/main" val="23006076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Instead of Read Only</a:t>
            </a:r>
            <a:endParaRPr lang="en-US" dirty="0">
              <a:solidFill>
                <a:srgbClr val="FFC000"/>
              </a:solidFill>
            </a:endParaRPr>
          </a:p>
        </p:txBody>
      </p:sp>
      <p:pic>
        <p:nvPicPr>
          <p:cNvPr id="4" name="Snagit_PPT389F"/>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1760" y="1530457"/>
            <a:ext cx="10268478" cy="4419729"/>
          </a:xfrm>
        </p:spPr>
      </p:pic>
      <p:sp>
        <p:nvSpPr>
          <p:cNvPr id="5" name="TextBox 4"/>
          <p:cNvSpPr txBox="1"/>
          <p:nvPr/>
        </p:nvSpPr>
        <p:spPr>
          <a:xfrm>
            <a:off x="3974669" y="6176074"/>
            <a:ext cx="4242661" cy="307777"/>
          </a:xfrm>
          <a:prstGeom prst="rect">
            <a:avLst/>
          </a:prstGeom>
          <a:noFill/>
        </p:spPr>
        <p:txBody>
          <a:bodyPr wrap="square" rtlCol="0">
            <a:spAutoFit/>
          </a:bodyPr>
          <a:lstStyle/>
          <a:p>
            <a:pPr algn="ctr"/>
            <a:r>
              <a:rPr lang="en-US" sz="1400" dirty="0">
                <a:solidFill>
                  <a:srgbClr val="FF0000"/>
                </a:solidFill>
              </a:rPr>
              <a:t>Physics </a:t>
            </a:r>
            <a:r>
              <a:rPr lang="en-US" sz="1400" dirty="0" smtClean="0">
                <a:solidFill>
                  <a:srgbClr val="FF0000"/>
                </a:solidFill>
              </a:rPr>
              <a:t>of Life Reviews- 10 (2013) 287–323</a:t>
            </a:r>
            <a:endParaRPr lang="en-US" sz="1400" dirty="0">
              <a:solidFill>
                <a:srgbClr val="FF0000"/>
              </a:solidFill>
            </a:endParaRPr>
          </a:p>
        </p:txBody>
      </p:sp>
    </p:spTree>
    <p:extLst>
      <p:ext uri="{BB962C8B-B14F-4D97-AF65-F5344CB8AC3E}">
        <p14:creationId xmlns:p14="http://schemas.microsoft.com/office/powerpoint/2010/main" val="32094171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492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8417" y="274638"/>
            <a:ext cx="6735166" cy="2598971"/>
          </a:xfrm>
        </p:spPr>
      </p:pic>
      <p:sp>
        <p:nvSpPr>
          <p:cNvPr id="5" name="TextBox 4"/>
          <p:cNvSpPr txBox="1"/>
          <p:nvPr/>
        </p:nvSpPr>
        <p:spPr>
          <a:xfrm>
            <a:off x="648346" y="3014421"/>
            <a:ext cx="10972800" cy="954107"/>
          </a:xfrm>
          <a:prstGeom prst="rect">
            <a:avLst/>
          </a:prstGeom>
          <a:noFill/>
        </p:spPr>
        <p:txBody>
          <a:bodyPr wrap="square" rtlCol="0">
            <a:spAutoFit/>
          </a:bodyPr>
          <a:lstStyle/>
          <a:p>
            <a:pPr algn="ctr"/>
            <a:r>
              <a:rPr lang="en-US" sz="2800" dirty="0" smtClean="0">
                <a:solidFill>
                  <a:srgbClr val="FFFF00"/>
                </a:solidFill>
                <a:latin typeface="Calibri" panose="020F0502020204030204" pitchFamily="34" charset="0"/>
                <a:cs typeface="Calibri" panose="020F0502020204030204" pitchFamily="34" charset="0"/>
              </a:rPr>
              <a:t>Being educated as a physicist, I find the most frustrating aspect of biology in the </a:t>
            </a:r>
            <a:r>
              <a:rPr lang="en-US" sz="2800" u="sng" dirty="0" smtClean="0">
                <a:solidFill>
                  <a:srgbClr val="FFFF00"/>
                </a:solidFill>
                <a:latin typeface="Calibri" panose="020F0502020204030204" pitchFamily="34" charset="0"/>
                <a:cs typeface="Calibri" panose="020F0502020204030204" pitchFamily="34" charset="0"/>
              </a:rPr>
              <a:t>lack</a:t>
            </a:r>
            <a:r>
              <a:rPr lang="en-US" sz="2800" dirty="0" smtClean="0">
                <a:solidFill>
                  <a:srgbClr val="FFFF00"/>
                </a:solidFill>
                <a:latin typeface="Calibri" panose="020F0502020204030204" pitchFamily="34" charset="0"/>
                <a:cs typeface="Calibri" panose="020F0502020204030204" pitchFamily="34" charset="0"/>
              </a:rPr>
              <a:t> of universal laws</a:t>
            </a:r>
            <a:r>
              <a:rPr lang="en-US" sz="2800" dirty="0">
                <a:solidFill>
                  <a:srgbClr val="FFFF00"/>
                </a:solidFill>
                <a:latin typeface="Calibri" panose="020F0502020204030204" pitchFamily="34" charset="0"/>
                <a:cs typeface="Calibri" panose="020F0502020204030204" pitchFamily="34" charset="0"/>
              </a:rPr>
              <a:t>.</a:t>
            </a:r>
          </a:p>
        </p:txBody>
      </p:sp>
      <p:sp>
        <p:nvSpPr>
          <p:cNvPr id="6" name="TextBox 5"/>
          <p:cNvSpPr txBox="1"/>
          <p:nvPr/>
        </p:nvSpPr>
        <p:spPr>
          <a:xfrm>
            <a:off x="492071" y="3968528"/>
            <a:ext cx="11178153" cy="1384995"/>
          </a:xfrm>
          <a:prstGeom prst="rect">
            <a:avLst/>
          </a:prstGeom>
          <a:noFill/>
        </p:spPr>
        <p:txBody>
          <a:bodyPr wrap="square" rtlCol="0">
            <a:spAutoFit/>
          </a:bodyPr>
          <a:lstStyle/>
          <a:p>
            <a:pPr algn="ctr"/>
            <a:r>
              <a:rPr lang="en-US" sz="2800" dirty="0" smtClean="0">
                <a:solidFill>
                  <a:srgbClr val="FFFF00"/>
                </a:solidFill>
              </a:rPr>
              <a:t>Of course, we understand why biology is so </a:t>
            </a:r>
            <a:r>
              <a:rPr lang="en-US" sz="2800" u="sng" dirty="0" smtClean="0">
                <a:solidFill>
                  <a:srgbClr val="FFFF00"/>
                </a:solidFill>
              </a:rPr>
              <a:t>lawless</a:t>
            </a:r>
            <a:r>
              <a:rPr lang="en-US" sz="2800" dirty="0" smtClean="0">
                <a:solidFill>
                  <a:srgbClr val="FFFF00"/>
                </a:solidFill>
              </a:rPr>
              <a:t>.  Because what we currently observe and study on this planet is the result of 3.5 billion years of evolution with its stochastic trial and error approach</a:t>
            </a:r>
            <a:r>
              <a:rPr lang="en-US" sz="2800" dirty="0">
                <a:solidFill>
                  <a:srgbClr val="FFFF00"/>
                </a:solidFill>
              </a:rPr>
              <a:t>.</a:t>
            </a:r>
          </a:p>
        </p:txBody>
      </p:sp>
      <p:sp>
        <p:nvSpPr>
          <p:cNvPr id="7" name="TextBox 6"/>
          <p:cNvSpPr txBox="1"/>
          <p:nvPr/>
        </p:nvSpPr>
        <p:spPr>
          <a:xfrm>
            <a:off x="1305732" y="5353523"/>
            <a:ext cx="9326105" cy="523220"/>
          </a:xfrm>
          <a:prstGeom prst="rect">
            <a:avLst/>
          </a:prstGeom>
          <a:noFill/>
        </p:spPr>
        <p:txBody>
          <a:bodyPr wrap="square" rtlCol="0">
            <a:spAutoFit/>
          </a:bodyPr>
          <a:lstStyle/>
          <a:p>
            <a:pPr algn="ctr"/>
            <a:r>
              <a:rPr lang="en-US" sz="2800" dirty="0" err="1" smtClean="0">
                <a:solidFill>
                  <a:srgbClr val="FFFF00"/>
                </a:solidFill>
              </a:rPr>
              <a:t>Yes,biology</a:t>
            </a:r>
            <a:r>
              <a:rPr lang="en-US" sz="2800" dirty="0" smtClean="0">
                <a:solidFill>
                  <a:srgbClr val="FFFF00"/>
                </a:solidFill>
              </a:rPr>
              <a:t> IS muddy</a:t>
            </a:r>
            <a:r>
              <a:rPr lang="en-US" sz="2800" dirty="0">
                <a:solidFill>
                  <a:srgbClr val="FFFF00"/>
                </a:solidFill>
              </a:rPr>
              <a:t>.</a:t>
            </a:r>
          </a:p>
        </p:txBody>
      </p:sp>
      <p:sp>
        <p:nvSpPr>
          <p:cNvPr id="8" name="TextBox 7"/>
          <p:cNvSpPr txBox="1"/>
          <p:nvPr/>
        </p:nvSpPr>
        <p:spPr>
          <a:xfrm>
            <a:off x="3700219" y="6211641"/>
            <a:ext cx="4537129" cy="307777"/>
          </a:xfrm>
          <a:prstGeom prst="rect">
            <a:avLst/>
          </a:prstGeom>
          <a:noFill/>
        </p:spPr>
        <p:txBody>
          <a:bodyPr wrap="square" rtlCol="0">
            <a:spAutoFit/>
          </a:bodyPr>
          <a:lstStyle/>
          <a:p>
            <a:pPr algn="ctr"/>
            <a:r>
              <a:rPr lang="en-US" sz="1400" dirty="0">
                <a:solidFill>
                  <a:srgbClr val="FF0000"/>
                </a:solidFill>
              </a:rPr>
              <a:t>Physics </a:t>
            </a:r>
            <a:r>
              <a:rPr lang="en-US" sz="1400" dirty="0" smtClean="0">
                <a:solidFill>
                  <a:srgbClr val="FF0000"/>
                </a:solidFill>
              </a:rPr>
              <a:t>of Life Reviews.10 (2013) 328–330</a:t>
            </a:r>
            <a:endParaRPr lang="en-US" sz="1400" dirty="0">
              <a:solidFill>
                <a:srgbClr val="FF0000"/>
              </a:solidFill>
            </a:endParaRPr>
          </a:p>
        </p:txBody>
      </p:sp>
    </p:spTree>
    <p:extLst>
      <p:ext uri="{BB962C8B-B14F-4D97-AF65-F5344CB8AC3E}">
        <p14:creationId xmlns:p14="http://schemas.microsoft.com/office/powerpoint/2010/main" val="362721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endParaRPr lang="en-US" sz="4000" dirty="0">
              <a:solidFill>
                <a:srgbClr val="FFFF00"/>
              </a:solidFill>
            </a:endParaRPr>
          </a:p>
          <a:p>
            <a:pPr marL="0" indent="0">
              <a:buNone/>
            </a:pPr>
            <a:r>
              <a:rPr lang="en-US" sz="4000" dirty="0" smtClean="0">
                <a:solidFill>
                  <a:srgbClr val="FFFF00"/>
                </a:solidFill>
              </a:rPr>
              <a:t>Whoever </a:t>
            </a:r>
            <a:r>
              <a:rPr lang="en-US" sz="4000" dirty="0">
                <a:solidFill>
                  <a:srgbClr val="FFFF00"/>
                </a:solidFill>
              </a:rPr>
              <a:t>commits sin also commits lawlessness, and sin is lawlessness. </a:t>
            </a:r>
            <a:r>
              <a:rPr lang="en-US" sz="4000" dirty="0" smtClean="0">
                <a:solidFill>
                  <a:srgbClr val="FFFF00"/>
                </a:solidFill>
              </a:rPr>
              <a:t>                           </a:t>
            </a:r>
            <a:r>
              <a:rPr lang="en-US" sz="4000" dirty="0" smtClean="0">
                <a:solidFill>
                  <a:srgbClr val="00B0F0"/>
                </a:solidFill>
              </a:rPr>
              <a:t>(</a:t>
            </a:r>
            <a:r>
              <a:rPr lang="en-US" sz="4000" dirty="0">
                <a:solidFill>
                  <a:srgbClr val="00B0F0"/>
                </a:solidFill>
              </a:rPr>
              <a:t>1Jn 3:4)</a:t>
            </a:r>
          </a:p>
        </p:txBody>
      </p:sp>
    </p:spTree>
    <p:extLst>
      <p:ext uri="{BB962C8B-B14F-4D97-AF65-F5344CB8AC3E}">
        <p14:creationId xmlns:p14="http://schemas.microsoft.com/office/powerpoint/2010/main" val="24318428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2646793"/>
          </a:xfrm>
        </p:spPr>
        <p:txBody>
          <a:bodyPr>
            <a:normAutofit fontScale="90000"/>
          </a:bodyPr>
          <a:lstStyle/>
          <a:p>
            <a:pPr algn="l"/>
            <a:r>
              <a:rPr lang="en-US" sz="4000" dirty="0">
                <a:solidFill>
                  <a:srgbClr val="FFC000"/>
                </a:solidFill>
              </a:rPr>
              <a:t>But whoso </a:t>
            </a:r>
            <a:r>
              <a:rPr lang="en-US" sz="4000" dirty="0" err="1">
                <a:solidFill>
                  <a:srgbClr val="FFC000"/>
                </a:solidFill>
              </a:rPr>
              <a:t>looketh</a:t>
            </a:r>
            <a:r>
              <a:rPr lang="en-US" sz="4000" dirty="0">
                <a:solidFill>
                  <a:srgbClr val="FFC000"/>
                </a:solidFill>
              </a:rPr>
              <a:t> into the perfect law of liberty, and </a:t>
            </a:r>
            <a:r>
              <a:rPr lang="en-US" sz="4000" dirty="0" err="1">
                <a:solidFill>
                  <a:srgbClr val="FFC000"/>
                </a:solidFill>
              </a:rPr>
              <a:t>continueth</a:t>
            </a:r>
            <a:r>
              <a:rPr lang="en-US" sz="4000" dirty="0">
                <a:solidFill>
                  <a:srgbClr val="FFC000"/>
                </a:solidFill>
              </a:rPr>
              <a:t> therein, he being not a forgetful hearer, but a doer of the work, this man shall be blessed in his deed</a:t>
            </a:r>
            <a:r>
              <a:rPr lang="en-US" sz="4000" dirty="0" smtClean="0">
                <a:solidFill>
                  <a:srgbClr val="FFC000"/>
                </a:solidFill>
              </a:rPr>
              <a:t>.								</a:t>
            </a:r>
            <a:r>
              <a:rPr lang="en-US" sz="4000" dirty="0" smtClean="0">
                <a:solidFill>
                  <a:srgbClr val="00B0F0"/>
                </a:solidFill>
              </a:rPr>
              <a:t>(</a:t>
            </a:r>
            <a:r>
              <a:rPr lang="en-US" sz="4000" dirty="0">
                <a:solidFill>
                  <a:srgbClr val="00B0F0"/>
                </a:solidFill>
              </a:rPr>
              <a:t>James 1:25 KJV</a:t>
            </a:r>
            <a:r>
              <a:rPr lang="en-US" sz="4000" dirty="0" smtClean="0">
                <a:solidFill>
                  <a:srgbClr val="00B0F0"/>
                </a:solidFill>
              </a:rPr>
              <a:t>)</a:t>
            </a:r>
            <a:endParaRPr lang="en-US" dirty="0"/>
          </a:p>
        </p:txBody>
      </p:sp>
      <p:sp>
        <p:nvSpPr>
          <p:cNvPr id="3" name="Content Placeholder 2"/>
          <p:cNvSpPr>
            <a:spLocks noGrp="1"/>
          </p:cNvSpPr>
          <p:nvPr>
            <p:ph idx="1"/>
          </p:nvPr>
        </p:nvSpPr>
        <p:spPr>
          <a:xfrm>
            <a:off x="609600" y="3235270"/>
            <a:ext cx="10972800" cy="2890893"/>
          </a:xfrm>
        </p:spPr>
        <p:txBody>
          <a:bodyPr>
            <a:normAutofit/>
          </a:bodyPr>
          <a:lstStyle/>
          <a:p>
            <a:pPr marL="0" indent="0">
              <a:buNone/>
            </a:pPr>
            <a:r>
              <a:rPr lang="en-US" sz="3600" dirty="0">
                <a:solidFill>
                  <a:srgbClr val="FFFF00"/>
                </a:solidFill>
              </a:rPr>
              <a:t>But whoever looks intently into the perfect law that gives freedom, and continues in it--not forgetting what they have heard, but doing it--they will be blessed in what they do. </a:t>
            </a:r>
            <a:r>
              <a:rPr lang="en-US" sz="3600" dirty="0" smtClean="0">
                <a:solidFill>
                  <a:srgbClr val="FFFF00"/>
                </a:solidFill>
              </a:rPr>
              <a:t>								</a:t>
            </a:r>
            <a:r>
              <a:rPr lang="en-US" sz="3600" dirty="0" smtClean="0">
                <a:solidFill>
                  <a:srgbClr val="00B0F0"/>
                </a:solidFill>
              </a:rPr>
              <a:t>(</a:t>
            </a:r>
            <a:r>
              <a:rPr lang="en-US" sz="3600" dirty="0">
                <a:solidFill>
                  <a:srgbClr val="00B0F0"/>
                </a:solidFill>
              </a:rPr>
              <a:t>James 1:25 NIV)</a:t>
            </a:r>
          </a:p>
          <a:p>
            <a:endParaRPr lang="en-US" dirty="0"/>
          </a:p>
        </p:txBody>
      </p:sp>
    </p:spTree>
    <p:extLst>
      <p:ext uri="{BB962C8B-B14F-4D97-AF65-F5344CB8AC3E}">
        <p14:creationId xmlns:p14="http://schemas.microsoft.com/office/powerpoint/2010/main" val="18220611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smtClean="0">
              <a:solidFill>
                <a:srgbClr val="FFFF00"/>
              </a:solidFill>
              <a:latin typeface="Verdana" panose="020B0604030504040204" pitchFamily="34" charset="0"/>
            </a:endParaRPr>
          </a:p>
          <a:p>
            <a:pPr marL="0" indent="0">
              <a:buNone/>
            </a:pPr>
            <a:r>
              <a:rPr lang="en-US" dirty="0" smtClean="0">
                <a:solidFill>
                  <a:srgbClr val="FFFF00"/>
                </a:solidFill>
                <a:latin typeface="Verdana" panose="020B0604030504040204" pitchFamily="34" charset="0"/>
              </a:rPr>
              <a:t>For </a:t>
            </a:r>
            <a:r>
              <a:rPr lang="en-US" dirty="0">
                <a:solidFill>
                  <a:srgbClr val="FFFF00"/>
                </a:solidFill>
                <a:latin typeface="Verdana" panose="020B0604030504040204" pitchFamily="34" charset="0"/>
              </a:rPr>
              <a:t>I say to you that this that has been written must yet be fulfilled in Me: "And He was numbered with the lawless." </a:t>
            </a:r>
            <a:r>
              <a:rPr lang="en-US" dirty="0" smtClean="0">
                <a:solidFill>
                  <a:srgbClr val="FFFF00"/>
                </a:solidFill>
                <a:latin typeface="Verdana" panose="020B0604030504040204" pitchFamily="34" charset="0"/>
              </a:rPr>
              <a:t>(Isa</a:t>
            </a:r>
            <a:r>
              <a:rPr lang="en-US" dirty="0">
                <a:solidFill>
                  <a:srgbClr val="FFFF00"/>
                </a:solidFill>
                <a:latin typeface="Verdana" panose="020B0604030504040204" pitchFamily="34" charset="0"/>
              </a:rPr>
              <a:t>. </a:t>
            </a:r>
            <a:r>
              <a:rPr lang="en-US" dirty="0" smtClean="0">
                <a:solidFill>
                  <a:srgbClr val="FFFF00"/>
                </a:solidFill>
                <a:latin typeface="Verdana" panose="020B0604030504040204" pitchFamily="34" charset="0"/>
              </a:rPr>
              <a:t>53:12) </a:t>
            </a:r>
            <a:r>
              <a:rPr lang="en-US" dirty="0">
                <a:solidFill>
                  <a:srgbClr val="FFFF00"/>
                </a:solidFill>
                <a:latin typeface="Verdana" panose="020B0604030504040204" pitchFamily="34" charset="0"/>
              </a:rPr>
              <a:t>For the things concerning Me also have an end. </a:t>
            </a:r>
          </a:p>
          <a:p>
            <a:pPr marL="0" indent="0">
              <a:buNone/>
            </a:pPr>
            <a:r>
              <a:rPr lang="en-US" dirty="0" smtClean="0">
                <a:solidFill>
                  <a:srgbClr val="00B0F0"/>
                </a:solidFill>
                <a:latin typeface="Verdana" panose="020B0604030504040204" pitchFamily="34" charset="0"/>
              </a:rPr>
              <a:t>							(Luke 22:37 LITV)</a:t>
            </a:r>
            <a:endParaRPr lang="en-US" dirty="0">
              <a:solidFill>
                <a:srgbClr val="00B0F0"/>
              </a:solidFill>
              <a:latin typeface="Verdana" panose="020B0604030504040204" pitchFamily="34" charset="0"/>
            </a:endParaRPr>
          </a:p>
          <a:p>
            <a:endParaRPr lang="x-none" dirty="0">
              <a:latin typeface="Verdana" panose="020B0604030504040204" pitchFamily="34" charset="0"/>
            </a:endParaRPr>
          </a:p>
          <a:p>
            <a:endParaRPr lang="en-US" dirty="0"/>
          </a:p>
        </p:txBody>
      </p:sp>
    </p:spTree>
    <p:extLst>
      <p:ext uri="{BB962C8B-B14F-4D97-AF65-F5344CB8AC3E}">
        <p14:creationId xmlns:p14="http://schemas.microsoft.com/office/powerpoint/2010/main" val="127071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27091"/>
            <a:ext cx="10363200" cy="357052"/>
          </a:xfrm>
        </p:spPr>
        <p:txBody>
          <a:bodyPr>
            <a:normAutofit fontScale="90000"/>
          </a:bodyPr>
          <a:lstStyle/>
          <a:p>
            <a:endParaRPr lang="en-US" dirty="0"/>
          </a:p>
        </p:txBody>
      </p:sp>
      <p:sp>
        <p:nvSpPr>
          <p:cNvPr id="3" name="Subtitle 2"/>
          <p:cNvSpPr>
            <a:spLocks noGrp="1"/>
          </p:cNvSpPr>
          <p:nvPr>
            <p:ph type="subTitle" idx="1"/>
          </p:nvPr>
        </p:nvSpPr>
        <p:spPr>
          <a:xfrm>
            <a:off x="1139125" y="1402597"/>
            <a:ext cx="9224075" cy="4236203"/>
          </a:xfrm>
        </p:spPr>
        <p:txBody>
          <a:bodyPr>
            <a:normAutofit/>
          </a:bodyPr>
          <a:lstStyle/>
          <a:p>
            <a:pPr algn="l"/>
            <a:r>
              <a:rPr lang="en-US" b="1" dirty="0">
                <a:solidFill>
                  <a:srgbClr val="FFFF00"/>
                </a:solidFill>
                <a:latin typeface="Times New Roman" panose="02020603050405020304" pitchFamily="18" charset="0"/>
              </a:rPr>
              <a:t>It is Satan’s constant effort to misrepresent the </a:t>
            </a:r>
            <a:r>
              <a:rPr lang="en-US" b="1" dirty="0" smtClean="0">
                <a:solidFill>
                  <a:srgbClr val="FFFF00"/>
                </a:solidFill>
                <a:latin typeface="Times New Roman" panose="02020603050405020304" pitchFamily="18" charset="0"/>
              </a:rPr>
              <a:t>character of </a:t>
            </a:r>
            <a:r>
              <a:rPr lang="en-US" b="1" dirty="0">
                <a:solidFill>
                  <a:srgbClr val="FFFF00"/>
                </a:solidFill>
                <a:latin typeface="Times New Roman" panose="02020603050405020304" pitchFamily="18" charset="0"/>
              </a:rPr>
              <a:t>God, the nature of sin, and the real issues at </a:t>
            </a:r>
            <a:r>
              <a:rPr lang="en-US" b="1" dirty="0" smtClean="0">
                <a:solidFill>
                  <a:srgbClr val="FFFF00"/>
                </a:solidFill>
                <a:latin typeface="Times New Roman" panose="02020603050405020304" pitchFamily="18" charset="0"/>
              </a:rPr>
              <a:t>stake in </a:t>
            </a:r>
            <a:r>
              <a:rPr lang="en-US" b="1" dirty="0">
                <a:solidFill>
                  <a:srgbClr val="FFFF00"/>
                </a:solidFill>
                <a:latin typeface="Times New Roman" panose="02020603050405020304" pitchFamily="18" charset="0"/>
              </a:rPr>
              <a:t>the great controversy. His sophistry lessens the </a:t>
            </a:r>
            <a:r>
              <a:rPr lang="en-US" b="1" dirty="0" smtClean="0">
                <a:solidFill>
                  <a:srgbClr val="FFFF00"/>
                </a:solidFill>
                <a:latin typeface="Times New Roman" panose="02020603050405020304" pitchFamily="18" charset="0"/>
              </a:rPr>
              <a:t>obligation of </a:t>
            </a:r>
            <a:r>
              <a:rPr lang="en-US" b="1" dirty="0">
                <a:solidFill>
                  <a:srgbClr val="FFFF00"/>
                </a:solidFill>
                <a:latin typeface="Times New Roman" panose="02020603050405020304" pitchFamily="18" charset="0"/>
              </a:rPr>
              <a:t>the divine law, and gives men license to sin. At </a:t>
            </a:r>
            <a:r>
              <a:rPr lang="en-US" b="1" dirty="0" smtClean="0">
                <a:solidFill>
                  <a:srgbClr val="FFFF00"/>
                </a:solidFill>
                <a:latin typeface="Times New Roman" panose="02020603050405020304" pitchFamily="18" charset="0"/>
              </a:rPr>
              <a:t>the same </a:t>
            </a:r>
            <a:r>
              <a:rPr lang="en-US" b="1" dirty="0">
                <a:solidFill>
                  <a:srgbClr val="FFFF00"/>
                </a:solidFill>
                <a:latin typeface="Times New Roman" panose="02020603050405020304" pitchFamily="18" charset="0"/>
              </a:rPr>
              <a:t>time he causes them to cherish false conceptions </a:t>
            </a:r>
            <a:r>
              <a:rPr lang="en-US" b="1" dirty="0" smtClean="0">
                <a:solidFill>
                  <a:srgbClr val="FFFF00"/>
                </a:solidFill>
                <a:latin typeface="Times New Roman" panose="02020603050405020304" pitchFamily="18" charset="0"/>
              </a:rPr>
              <a:t>of God</a:t>
            </a:r>
            <a:r>
              <a:rPr lang="en-US" b="1" dirty="0">
                <a:solidFill>
                  <a:srgbClr val="FFFF00"/>
                </a:solidFill>
                <a:latin typeface="Times New Roman" panose="02020603050405020304" pitchFamily="18" charset="0"/>
              </a:rPr>
              <a:t>, so that they regard him with fear and hate, rather </a:t>
            </a:r>
            <a:r>
              <a:rPr lang="en-US" b="1" dirty="0" smtClean="0">
                <a:solidFill>
                  <a:srgbClr val="FFFF00"/>
                </a:solidFill>
                <a:latin typeface="Times New Roman" panose="02020603050405020304" pitchFamily="18" charset="0"/>
              </a:rPr>
              <a:t>than with </a:t>
            </a:r>
            <a:r>
              <a:rPr lang="en-US" b="1" dirty="0">
                <a:solidFill>
                  <a:srgbClr val="FFFF00"/>
                </a:solidFill>
                <a:latin typeface="Times New Roman" panose="02020603050405020304" pitchFamily="18" charset="0"/>
              </a:rPr>
              <a:t>love.</a:t>
            </a:r>
            <a:endParaRPr lang="en-US" b="1" dirty="0">
              <a:solidFill>
                <a:srgbClr val="FFFF00"/>
              </a:solidFill>
            </a:endParaRPr>
          </a:p>
        </p:txBody>
      </p:sp>
      <p:sp>
        <p:nvSpPr>
          <p:cNvPr id="4" name="TextBox 3"/>
          <p:cNvSpPr txBox="1"/>
          <p:nvPr/>
        </p:nvSpPr>
        <p:spPr>
          <a:xfrm>
            <a:off x="7632915" y="5974597"/>
            <a:ext cx="2398363" cy="369332"/>
          </a:xfrm>
          <a:prstGeom prst="rect">
            <a:avLst/>
          </a:prstGeom>
          <a:noFill/>
        </p:spPr>
        <p:txBody>
          <a:bodyPr wrap="square" rtlCol="0">
            <a:spAutoFit/>
          </a:bodyPr>
          <a:lstStyle/>
          <a:p>
            <a:r>
              <a:rPr lang="en-US" dirty="0" smtClean="0">
                <a:solidFill>
                  <a:srgbClr val="FF0000"/>
                </a:solidFill>
              </a:rPr>
              <a:t>Great Controversy p569</a:t>
            </a:r>
            <a:endParaRPr lang="en-US" dirty="0">
              <a:solidFill>
                <a:srgbClr val="FF0000"/>
              </a:solidFill>
            </a:endParaRPr>
          </a:p>
        </p:txBody>
      </p:sp>
    </p:spTree>
    <p:extLst>
      <p:ext uri="{BB962C8B-B14F-4D97-AF65-F5344CB8AC3E}">
        <p14:creationId xmlns:p14="http://schemas.microsoft.com/office/powerpoint/2010/main" val="38637648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630362"/>
          </a:xfrm>
        </p:spPr>
        <p:txBody>
          <a:bodyPr anchor="b">
            <a:normAutofit fontScale="90000"/>
          </a:bodyPr>
          <a:lstStyle/>
          <a:p>
            <a:r>
              <a:rPr lang="en-US" sz="4000" dirty="0">
                <a:solidFill>
                  <a:srgbClr val="FFC000"/>
                </a:solidFill>
              </a:rPr>
              <a:t>What is the result of TE’s on the genome?</a:t>
            </a:r>
            <a:r>
              <a:rPr lang="en-US" dirty="0" smtClean="0"/>
              <a:t/>
            </a:r>
            <a:br>
              <a:rPr lang="en-US" dirty="0" smtClean="0"/>
            </a:br>
            <a:endParaRPr lang="en-US" dirty="0"/>
          </a:p>
        </p:txBody>
      </p:sp>
      <p:sp>
        <p:nvSpPr>
          <p:cNvPr id="3" name="Content Placeholder 2"/>
          <p:cNvSpPr>
            <a:spLocks noGrp="1"/>
          </p:cNvSpPr>
          <p:nvPr>
            <p:ph idx="1"/>
          </p:nvPr>
        </p:nvSpPr>
        <p:spPr>
          <a:xfrm>
            <a:off x="1981200" y="1524000"/>
            <a:ext cx="8229600" cy="5181600"/>
          </a:xfrm>
        </p:spPr>
        <p:txBody>
          <a:bodyPr>
            <a:normAutofit/>
          </a:bodyPr>
          <a:lstStyle/>
          <a:p>
            <a:pPr marL="514350" indent="-514350">
              <a:buFont typeface="+mj-lt"/>
              <a:buAutoNum type="arabicPeriod"/>
            </a:pPr>
            <a:r>
              <a:rPr lang="en-US" dirty="0" smtClean="0">
                <a:solidFill>
                  <a:srgbClr val="FFFF00"/>
                </a:solidFill>
              </a:rPr>
              <a:t>Aging</a:t>
            </a:r>
          </a:p>
          <a:p>
            <a:pPr marL="514350" indent="-514350">
              <a:buFont typeface="+mj-lt"/>
              <a:buAutoNum type="arabicPeriod"/>
            </a:pPr>
            <a:r>
              <a:rPr lang="en-US" dirty="0" smtClean="0">
                <a:solidFill>
                  <a:srgbClr val="FFFF00"/>
                </a:solidFill>
              </a:rPr>
              <a:t>Death</a:t>
            </a:r>
          </a:p>
          <a:p>
            <a:pPr marL="514350" indent="-514350">
              <a:buFont typeface="+mj-lt"/>
              <a:buAutoNum type="arabicPeriod"/>
            </a:pPr>
            <a:r>
              <a:rPr lang="en-US" dirty="0" smtClean="0">
                <a:solidFill>
                  <a:srgbClr val="FFFF00"/>
                </a:solidFill>
              </a:rPr>
              <a:t>Cancer</a:t>
            </a:r>
          </a:p>
          <a:p>
            <a:pPr marL="514350" indent="-514350">
              <a:buFont typeface="+mj-lt"/>
              <a:buAutoNum type="arabicPeriod"/>
            </a:pPr>
            <a:r>
              <a:rPr lang="en-US" dirty="0" smtClean="0">
                <a:solidFill>
                  <a:srgbClr val="FFFF00"/>
                </a:solidFill>
              </a:rPr>
              <a:t>Genetic Diseases</a:t>
            </a:r>
          </a:p>
          <a:p>
            <a:pPr marL="514350" indent="-514350">
              <a:buFont typeface="+mj-lt"/>
              <a:buAutoNum type="arabicPeriod"/>
            </a:pPr>
            <a:r>
              <a:rPr lang="en-US" dirty="0" smtClean="0">
                <a:solidFill>
                  <a:srgbClr val="FFFF00"/>
                </a:solidFill>
              </a:rPr>
              <a:t>Autoimmune Diseases</a:t>
            </a:r>
          </a:p>
          <a:p>
            <a:pPr marL="514350" indent="-514350">
              <a:buFont typeface="+mj-lt"/>
              <a:buAutoNum type="arabicPeriod"/>
            </a:pPr>
            <a:r>
              <a:rPr lang="en-US" dirty="0" smtClean="0">
                <a:solidFill>
                  <a:srgbClr val="FFFF00"/>
                </a:solidFill>
              </a:rPr>
              <a:t>Endocrine &amp; Metabolic Diseases</a:t>
            </a:r>
          </a:p>
          <a:p>
            <a:pPr marL="514350" indent="-514350">
              <a:buFont typeface="+mj-lt"/>
              <a:buAutoNum type="arabicPeriod"/>
            </a:pPr>
            <a:r>
              <a:rPr lang="en-US" dirty="0" smtClean="0">
                <a:solidFill>
                  <a:srgbClr val="FFFF00"/>
                </a:solidFill>
              </a:rPr>
              <a:t>Psychiatric Diseases</a:t>
            </a:r>
          </a:p>
          <a:p>
            <a:pPr marL="514350" indent="-514350">
              <a:buFont typeface="+mj-lt"/>
              <a:buAutoNum type="arabicPeriod"/>
            </a:pPr>
            <a:r>
              <a:rPr lang="en-US" dirty="0" smtClean="0">
                <a:solidFill>
                  <a:srgbClr val="FFFF00"/>
                </a:solidFill>
              </a:rPr>
              <a:t>“Selfish”  behavior</a:t>
            </a:r>
          </a:p>
          <a:p>
            <a:pPr marL="514350" indent="-514350">
              <a:buFont typeface="+mj-lt"/>
              <a:buAutoNum type="arabicPeriod"/>
            </a:pPr>
            <a:endParaRPr lang="en-US" dirty="0">
              <a:solidFill>
                <a:srgbClr val="FFFF00"/>
              </a:solidFill>
            </a:endParaRPr>
          </a:p>
        </p:txBody>
      </p:sp>
    </p:spTree>
    <p:extLst>
      <p:ext uri="{BB962C8B-B14F-4D97-AF65-F5344CB8AC3E}">
        <p14:creationId xmlns:p14="http://schemas.microsoft.com/office/powerpoint/2010/main" val="424421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535" y="4298902"/>
            <a:ext cx="4234249" cy="1005746"/>
          </a:xfrm>
        </p:spPr>
        <p:txBody>
          <a:bodyPr/>
          <a:lstStyle/>
          <a:p>
            <a:r>
              <a:rPr lang="en-US" dirty="0">
                <a:solidFill>
                  <a:srgbClr val="FFFF00"/>
                </a:solidFill>
              </a:rPr>
              <a:t>Table of Contents</a:t>
            </a:r>
          </a:p>
        </p:txBody>
      </p:sp>
      <p:pic>
        <p:nvPicPr>
          <p:cNvPr id="4" name="Snagit_PPTBC2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4418" y="216973"/>
            <a:ext cx="4952609" cy="6439902"/>
          </a:xfrm>
        </p:spPr>
      </p:pic>
      <p:pic>
        <p:nvPicPr>
          <p:cNvPr id="5" name="Snagit_PPT567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54" y="216973"/>
            <a:ext cx="5009524" cy="3504762"/>
          </a:xfrm>
          <a:prstGeom prst="rect">
            <a:avLst/>
          </a:prstGeom>
        </p:spPr>
      </p:pic>
      <p:sp>
        <p:nvSpPr>
          <p:cNvPr id="6" name="TextBox 5"/>
          <p:cNvSpPr txBox="1"/>
          <p:nvPr/>
        </p:nvSpPr>
        <p:spPr>
          <a:xfrm>
            <a:off x="1161535" y="5881816"/>
            <a:ext cx="4572000" cy="369332"/>
          </a:xfrm>
          <a:prstGeom prst="rect">
            <a:avLst/>
          </a:prstGeom>
          <a:noFill/>
        </p:spPr>
        <p:txBody>
          <a:bodyPr wrap="square" rtlCol="0">
            <a:spAutoFit/>
          </a:bodyPr>
          <a:lstStyle/>
          <a:p>
            <a:r>
              <a:rPr lang="en-US" dirty="0">
                <a:solidFill>
                  <a:srgbClr val="FF0000"/>
                </a:solidFill>
              </a:rPr>
              <a:t>January 2018 | Mobile Genetic Elements</a:t>
            </a:r>
          </a:p>
        </p:txBody>
      </p:sp>
    </p:spTree>
    <p:extLst>
      <p:ext uri="{BB962C8B-B14F-4D97-AF65-F5344CB8AC3E}">
        <p14:creationId xmlns:p14="http://schemas.microsoft.com/office/powerpoint/2010/main" val="37323053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11E" descr="PPT11E.png"/>
          <p:cNvPicPr>
            <a:picLocks noGrp="1" noChangeAspect="1"/>
          </p:cNvPicPr>
          <p:nvPr>
            <p:ph idx="1"/>
          </p:nvPr>
        </p:nvPicPr>
        <p:blipFill>
          <a:blip r:embed="rId2" cstate="print"/>
          <a:stretch>
            <a:fillRect/>
          </a:stretch>
        </p:blipFill>
        <p:spPr>
          <a:xfrm>
            <a:off x="1676400" y="0"/>
            <a:ext cx="7247620" cy="2914286"/>
          </a:xfrm>
        </p:spPr>
      </p:pic>
      <p:pic>
        <p:nvPicPr>
          <p:cNvPr id="5" name="Snagit_PPT120" descr="PPT120.png"/>
          <p:cNvPicPr>
            <a:picLocks noChangeAspect="1"/>
          </p:cNvPicPr>
          <p:nvPr/>
        </p:nvPicPr>
        <p:blipFill>
          <a:blip r:embed="rId3" cstate="print"/>
          <a:stretch>
            <a:fillRect/>
          </a:stretch>
        </p:blipFill>
        <p:spPr>
          <a:xfrm>
            <a:off x="7191810" y="2038952"/>
            <a:ext cx="3476191" cy="4819048"/>
          </a:xfrm>
          <a:prstGeom prst="rect">
            <a:avLst/>
          </a:prstGeom>
        </p:spPr>
      </p:pic>
      <p:pic>
        <p:nvPicPr>
          <p:cNvPr id="6" name="Snagit_PPT122" descr="PPT122.png"/>
          <p:cNvPicPr>
            <a:picLocks noChangeAspect="1"/>
          </p:cNvPicPr>
          <p:nvPr/>
        </p:nvPicPr>
        <p:blipFill>
          <a:blip r:embed="rId4" cstate="print"/>
          <a:stretch>
            <a:fillRect/>
          </a:stretch>
        </p:blipFill>
        <p:spPr>
          <a:xfrm>
            <a:off x="1752600" y="3733800"/>
            <a:ext cx="5129784" cy="1371600"/>
          </a:xfrm>
          <a:prstGeom prst="rect">
            <a:avLst/>
          </a:prstGeom>
        </p:spPr>
      </p:pic>
    </p:spTree>
    <p:extLst>
      <p:ext uri="{BB962C8B-B14F-4D97-AF65-F5344CB8AC3E}">
        <p14:creationId xmlns:p14="http://schemas.microsoft.com/office/powerpoint/2010/main" val="36635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Snagit_PPT9" descr="PPT9.png"/>
          <p:cNvPicPr>
            <a:picLocks noGrp="1" noChangeAspect="1"/>
          </p:cNvPicPr>
          <p:nvPr>
            <p:ph idx="1"/>
          </p:nvPr>
        </p:nvPicPr>
        <p:blipFill>
          <a:blip r:embed="rId2" cstate="print"/>
          <a:stretch>
            <a:fillRect/>
          </a:stretch>
        </p:blipFill>
        <p:spPr>
          <a:xfrm>
            <a:off x="1676400" y="685800"/>
            <a:ext cx="8872360" cy="1905000"/>
          </a:xfrm>
        </p:spPr>
      </p:pic>
      <p:pic>
        <p:nvPicPr>
          <p:cNvPr id="5" name="Snagit_PPTB" descr="PPTB.png"/>
          <p:cNvPicPr>
            <a:picLocks noChangeAspect="1"/>
          </p:cNvPicPr>
          <p:nvPr/>
        </p:nvPicPr>
        <p:blipFill>
          <a:blip r:embed="rId3" cstate="print"/>
          <a:stretch>
            <a:fillRect/>
          </a:stretch>
        </p:blipFill>
        <p:spPr>
          <a:xfrm>
            <a:off x="3505200" y="2971800"/>
            <a:ext cx="4969800" cy="2514600"/>
          </a:xfrm>
          <a:prstGeom prst="rect">
            <a:avLst/>
          </a:prstGeom>
        </p:spPr>
      </p:pic>
      <p:sp>
        <p:nvSpPr>
          <p:cNvPr id="6" name="TextBox 5"/>
          <p:cNvSpPr txBox="1"/>
          <p:nvPr/>
        </p:nvSpPr>
        <p:spPr>
          <a:xfrm>
            <a:off x="3352800" y="5943600"/>
            <a:ext cx="5486400" cy="369332"/>
          </a:xfrm>
          <a:prstGeom prst="rect">
            <a:avLst/>
          </a:prstGeom>
          <a:noFill/>
        </p:spPr>
        <p:txBody>
          <a:bodyPr wrap="square" rtlCol="0">
            <a:spAutoFit/>
          </a:bodyPr>
          <a:lstStyle/>
          <a:p>
            <a:r>
              <a:rPr lang="en-US" dirty="0">
                <a:solidFill>
                  <a:srgbClr val="FF0000"/>
                </a:solidFill>
              </a:rPr>
              <a:t>PNAS  </a:t>
            </a:r>
            <a:r>
              <a:rPr lang="en-US" b="1" dirty="0">
                <a:solidFill>
                  <a:srgbClr val="FF0000"/>
                </a:solidFill>
              </a:rPr>
              <a:t>April 26, 2005  vol. 102  no. 17  6143–6147</a:t>
            </a:r>
            <a:endParaRPr lang="en-US" dirty="0">
              <a:solidFill>
                <a:srgbClr val="FF0000"/>
              </a:solidFill>
            </a:endParaRPr>
          </a:p>
        </p:txBody>
      </p:sp>
    </p:spTree>
    <p:extLst>
      <p:ext uri="{BB962C8B-B14F-4D97-AF65-F5344CB8AC3E}">
        <p14:creationId xmlns:p14="http://schemas.microsoft.com/office/powerpoint/2010/main" val="154812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Snagit_PPT1C" descr="PPT1C.png"/>
          <p:cNvPicPr>
            <a:picLocks noGrp="1" noChangeAspect="1"/>
          </p:cNvPicPr>
          <p:nvPr>
            <p:ph idx="1"/>
          </p:nvPr>
        </p:nvPicPr>
        <p:blipFill>
          <a:blip r:embed="rId2" cstate="print"/>
          <a:stretch>
            <a:fillRect/>
          </a:stretch>
        </p:blipFill>
        <p:spPr>
          <a:xfrm>
            <a:off x="1524000" y="304800"/>
            <a:ext cx="9144000" cy="2272916"/>
          </a:xfrm>
        </p:spPr>
      </p:pic>
      <p:pic>
        <p:nvPicPr>
          <p:cNvPr id="5" name="Snagit_PPT1E" descr="PPT1E.png"/>
          <p:cNvPicPr>
            <a:picLocks noChangeAspect="1"/>
          </p:cNvPicPr>
          <p:nvPr/>
        </p:nvPicPr>
        <p:blipFill>
          <a:blip r:embed="rId3" cstate="print"/>
          <a:stretch>
            <a:fillRect/>
          </a:stretch>
        </p:blipFill>
        <p:spPr>
          <a:xfrm>
            <a:off x="3276600" y="2590800"/>
            <a:ext cx="5383670" cy="3311694"/>
          </a:xfrm>
          <a:prstGeom prst="rect">
            <a:avLst/>
          </a:prstGeom>
        </p:spPr>
      </p:pic>
      <p:sp>
        <p:nvSpPr>
          <p:cNvPr id="6" name="TextBox 5"/>
          <p:cNvSpPr txBox="1"/>
          <p:nvPr/>
        </p:nvSpPr>
        <p:spPr>
          <a:xfrm>
            <a:off x="3276600" y="6172200"/>
            <a:ext cx="5334000" cy="369332"/>
          </a:xfrm>
          <a:prstGeom prst="rect">
            <a:avLst/>
          </a:prstGeom>
          <a:noFill/>
        </p:spPr>
        <p:txBody>
          <a:bodyPr wrap="square" rtlCol="0">
            <a:spAutoFit/>
          </a:bodyPr>
          <a:lstStyle/>
          <a:p>
            <a:pPr algn="ctr"/>
            <a:r>
              <a:rPr lang="en-US" dirty="0">
                <a:solidFill>
                  <a:srgbClr val="FF0000"/>
                </a:solidFill>
              </a:rPr>
              <a:t>Trends in Genetics January 2013, Vol. 29, No. 1</a:t>
            </a:r>
          </a:p>
        </p:txBody>
      </p:sp>
    </p:spTree>
    <p:extLst>
      <p:ext uri="{BB962C8B-B14F-4D97-AF65-F5344CB8AC3E}">
        <p14:creationId xmlns:p14="http://schemas.microsoft.com/office/powerpoint/2010/main" val="24597770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75C"/>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88030" y="204896"/>
            <a:ext cx="5194370" cy="6409347"/>
          </a:xfrm>
        </p:spPr>
      </p:pic>
      <p:pic>
        <p:nvPicPr>
          <p:cNvPr id="5" name="Snagit_PPT3E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36" y="1656184"/>
            <a:ext cx="5503764" cy="2784082"/>
          </a:xfrm>
          <a:prstGeom prst="rect">
            <a:avLst/>
          </a:prstGeom>
        </p:spPr>
      </p:pic>
      <p:sp>
        <p:nvSpPr>
          <p:cNvPr id="6" name="TextBox 5"/>
          <p:cNvSpPr txBox="1"/>
          <p:nvPr/>
        </p:nvSpPr>
        <p:spPr>
          <a:xfrm>
            <a:off x="743919" y="5416658"/>
            <a:ext cx="5199681" cy="369332"/>
          </a:xfrm>
          <a:prstGeom prst="rect">
            <a:avLst/>
          </a:prstGeom>
          <a:noFill/>
        </p:spPr>
        <p:txBody>
          <a:bodyPr wrap="square" rtlCol="0">
            <a:spAutoFit/>
          </a:bodyPr>
          <a:lstStyle/>
          <a:p>
            <a:pPr algn="ctr"/>
            <a:r>
              <a:rPr lang="en-US" dirty="0">
                <a:solidFill>
                  <a:srgbClr val="FF0000"/>
                </a:solidFill>
              </a:rPr>
              <a:t>Science 359, 693–697 (2018) 9 February 2018</a:t>
            </a:r>
          </a:p>
        </p:txBody>
      </p:sp>
    </p:spTree>
    <p:extLst>
      <p:ext uri="{BB962C8B-B14F-4D97-AF65-F5344CB8AC3E}">
        <p14:creationId xmlns:p14="http://schemas.microsoft.com/office/powerpoint/2010/main" val="38912831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C79B"/>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8948" y="346683"/>
            <a:ext cx="10734103" cy="2202787"/>
          </a:xfrm>
        </p:spPr>
      </p:pic>
      <p:pic>
        <p:nvPicPr>
          <p:cNvPr id="5" name="Snagit_PPT98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254" y="2549470"/>
            <a:ext cx="5670841" cy="3499030"/>
          </a:xfrm>
          <a:prstGeom prst="rect">
            <a:avLst/>
          </a:prstGeom>
        </p:spPr>
      </p:pic>
      <p:sp>
        <p:nvSpPr>
          <p:cNvPr id="6" name="TextBox 5"/>
          <p:cNvSpPr txBox="1"/>
          <p:nvPr/>
        </p:nvSpPr>
        <p:spPr>
          <a:xfrm>
            <a:off x="2572072" y="6261316"/>
            <a:ext cx="6141203" cy="369332"/>
          </a:xfrm>
          <a:prstGeom prst="rect">
            <a:avLst/>
          </a:prstGeom>
          <a:noFill/>
        </p:spPr>
        <p:txBody>
          <a:bodyPr wrap="square" rtlCol="0">
            <a:spAutoFit/>
          </a:bodyPr>
          <a:lstStyle/>
          <a:p>
            <a:pPr algn="ctr"/>
            <a:r>
              <a:rPr lang="en-US" dirty="0">
                <a:solidFill>
                  <a:srgbClr val="FF0000"/>
                </a:solidFill>
              </a:rPr>
              <a:t>Journal of Experimental Biology (2017) 220, 6-17</a:t>
            </a:r>
          </a:p>
        </p:txBody>
      </p:sp>
      <p:sp>
        <p:nvSpPr>
          <p:cNvPr id="3" name="Down Arrow 2"/>
          <p:cNvSpPr/>
          <p:nvPr/>
        </p:nvSpPr>
        <p:spPr>
          <a:xfrm rot="17284848">
            <a:off x="1974474" y="2590515"/>
            <a:ext cx="993952" cy="74365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63119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609600"/>
          </a:xfrm>
        </p:spPr>
        <p:txBody>
          <a:bodyPr>
            <a:normAutofit/>
          </a:bodyPr>
          <a:lstStyle/>
          <a:p>
            <a:r>
              <a:rPr lang="en-US" sz="2400" dirty="0">
                <a:solidFill>
                  <a:srgbClr val="FFFF00"/>
                </a:solidFill>
              </a:rPr>
              <a:t>Transposable Elements Affect Human Behavior!</a:t>
            </a:r>
          </a:p>
        </p:txBody>
      </p:sp>
      <p:pic>
        <p:nvPicPr>
          <p:cNvPr id="4" name="Content Placeholder 3" descr="The oxytocin receptor (OXTR) contributes to prosocial fund allocations in the dictator game and the social value orientations task0001.jpg"/>
          <p:cNvPicPr>
            <a:picLocks noGrp="1" noChangeAspect="1"/>
          </p:cNvPicPr>
          <p:nvPr>
            <p:ph idx="1"/>
          </p:nvPr>
        </p:nvPicPr>
        <p:blipFill>
          <a:blip r:embed="rId2" cstate="print"/>
          <a:stretch>
            <a:fillRect/>
          </a:stretch>
        </p:blipFill>
        <p:spPr>
          <a:xfrm>
            <a:off x="2895600" y="685800"/>
            <a:ext cx="6324600" cy="6096000"/>
          </a:xfrm>
        </p:spPr>
      </p:pic>
    </p:spTree>
    <p:extLst>
      <p:ext uri="{BB962C8B-B14F-4D97-AF65-F5344CB8AC3E}">
        <p14:creationId xmlns:p14="http://schemas.microsoft.com/office/powerpoint/2010/main" val="39194536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FED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4012" y="605934"/>
            <a:ext cx="6343976" cy="1301817"/>
          </a:xfrm>
        </p:spPr>
      </p:pic>
      <p:sp>
        <p:nvSpPr>
          <p:cNvPr id="5" name="Rectangle 4"/>
          <p:cNvSpPr/>
          <p:nvPr/>
        </p:nvSpPr>
        <p:spPr>
          <a:xfrm>
            <a:off x="609600" y="2425947"/>
            <a:ext cx="10972800" cy="3108543"/>
          </a:xfrm>
          <a:prstGeom prst="rect">
            <a:avLst/>
          </a:prstGeom>
        </p:spPr>
        <p:txBody>
          <a:bodyPr wrap="square">
            <a:spAutoFit/>
          </a:bodyPr>
          <a:lstStyle/>
          <a:p>
            <a:r>
              <a:rPr lang="en-US" sz="2800" dirty="0">
                <a:solidFill>
                  <a:srgbClr val="FFFF00"/>
                </a:solidFill>
                <a:latin typeface="AdvOT88ac8687"/>
              </a:rPr>
              <a:t>Evolution by natural causes in effect emancipates religion from the shackles of theodicy. No longer need we agonize about why a Creator God is the world</a:t>
            </a:r>
            <a:r>
              <a:rPr lang="en-US" sz="2800" dirty="0">
                <a:solidFill>
                  <a:srgbClr val="FFFF00"/>
                </a:solidFill>
                <a:latin typeface="AdvOT88ac8687+20"/>
              </a:rPr>
              <a:t>’</a:t>
            </a:r>
            <a:r>
              <a:rPr lang="en-US" sz="2800" dirty="0">
                <a:solidFill>
                  <a:srgbClr val="FFFF00"/>
                </a:solidFill>
                <a:latin typeface="AdvOT88ac8687"/>
              </a:rPr>
              <a:t>s leading abortionist and mass murderer. No longer need we query a Creator God</a:t>
            </a:r>
            <a:r>
              <a:rPr lang="en-US" sz="2800" dirty="0">
                <a:solidFill>
                  <a:srgbClr val="FFFF00"/>
                </a:solidFill>
                <a:latin typeface="AdvOT88ac8687+20"/>
              </a:rPr>
              <a:t>’</a:t>
            </a:r>
            <a:r>
              <a:rPr lang="en-US" sz="2800" dirty="0">
                <a:solidFill>
                  <a:srgbClr val="FFFF00"/>
                </a:solidFill>
                <a:latin typeface="AdvOT88ac8687"/>
              </a:rPr>
              <a:t>s motives for debilitating countless innocents with horri</a:t>
            </a:r>
            <a:r>
              <a:rPr lang="en-US" sz="2800" dirty="0">
                <a:solidFill>
                  <a:srgbClr val="FFFF00"/>
                </a:solidFill>
                <a:latin typeface="AdvOT88ac8687+fb"/>
              </a:rPr>
              <a:t>fi</a:t>
            </a:r>
            <a:r>
              <a:rPr lang="en-US" sz="2800" dirty="0">
                <a:solidFill>
                  <a:srgbClr val="FFFF00"/>
                </a:solidFill>
                <a:latin typeface="AdvOT88ac8687"/>
              </a:rPr>
              <a:t>c genetic conditions. No longer must we anguish about the interventionist motives of a supreme intelligence that permits gross evil and suffering in the world.</a:t>
            </a:r>
            <a:endParaRPr lang="en-US" sz="2800" dirty="0">
              <a:solidFill>
                <a:srgbClr val="FFFF00"/>
              </a:solidFill>
            </a:endParaRPr>
          </a:p>
        </p:txBody>
      </p:sp>
      <p:sp>
        <p:nvSpPr>
          <p:cNvPr id="6" name="Rectangle 5"/>
          <p:cNvSpPr/>
          <p:nvPr/>
        </p:nvSpPr>
        <p:spPr>
          <a:xfrm>
            <a:off x="4377677" y="6052686"/>
            <a:ext cx="3436645" cy="307777"/>
          </a:xfrm>
          <a:prstGeom prst="rect">
            <a:avLst/>
          </a:prstGeom>
        </p:spPr>
        <p:txBody>
          <a:bodyPr wrap="none">
            <a:spAutoFit/>
          </a:bodyPr>
          <a:lstStyle/>
          <a:p>
            <a:pPr lvl="0" algn="ctr"/>
            <a:r>
              <a:rPr lang="en-US" sz="1400" dirty="0">
                <a:solidFill>
                  <a:srgbClr val="FF0000"/>
                </a:solidFill>
                <a:latin typeface="AdvOT118e7927"/>
              </a:rPr>
              <a:t>PNAS </a:t>
            </a:r>
            <a:r>
              <a:rPr lang="en-US" sz="1400" dirty="0">
                <a:solidFill>
                  <a:srgbClr val="FF0000"/>
                </a:solidFill>
                <a:latin typeface="AdvOT88ac8687"/>
              </a:rPr>
              <a:t>| </a:t>
            </a:r>
            <a:r>
              <a:rPr lang="en-US" sz="1400" dirty="0">
                <a:solidFill>
                  <a:srgbClr val="FF0000"/>
                </a:solidFill>
                <a:latin typeface="AdvOT6c1def61.B"/>
              </a:rPr>
              <a:t>May 11, 2010 </a:t>
            </a:r>
            <a:r>
              <a:rPr lang="en-US" sz="1400" dirty="0">
                <a:solidFill>
                  <a:srgbClr val="FF0000"/>
                </a:solidFill>
                <a:latin typeface="AdvOT88ac8687"/>
              </a:rPr>
              <a:t>| </a:t>
            </a:r>
            <a:r>
              <a:rPr lang="en-US" sz="1400" dirty="0">
                <a:solidFill>
                  <a:srgbClr val="FF0000"/>
                </a:solidFill>
                <a:latin typeface="AdvOT118e7927"/>
              </a:rPr>
              <a:t>vol. 107 </a:t>
            </a:r>
            <a:r>
              <a:rPr lang="en-US" sz="1400" dirty="0">
                <a:solidFill>
                  <a:srgbClr val="FF0000"/>
                </a:solidFill>
                <a:latin typeface="AdvOT88ac8687"/>
              </a:rPr>
              <a:t>| </a:t>
            </a:r>
            <a:r>
              <a:rPr lang="en-US" sz="1400" dirty="0">
                <a:solidFill>
                  <a:srgbClr val="FF0000"/>
                </a:solidFill>
                <a:latin typeface="AdvOT118e7927"/>
              </a:rPr>
              <a:t>suppl. 2</a:t>
            </a:r>
            <a:endParaRPr lang="en-US" sz="1400" dirty="0">
              <a:solidFill>
                <a:srgbClr val="FF0000"/>
              </a:solidFill>
            </a:endParaRPr>
          </a:p>
        </p:txBody>
      </p:sp>
    </p:spTree>
    <p:extLst>
      <p:ext uri="{BB962C8B-B14F-4D97-AF65-F5344CB8AC3E}">
        <p14:creationId xmlns:p14="http://schemas.microsoft.com/office/powerpoint/2010/main" val="31165214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465" y="1072799"/>
            <a:ext cx="10972800" cy="2526681"/>
          </a:xfrm>
        </p:spPr>
        <p:txBody>
          <a:bodyPr>
            <a:normAutofit/>
          </a:bodyPr>
          <a:lstStyle/>
          <a:p>
            <a:r>
              <a:rPr lang="en-US" sz="3600" dirty="0">
                <a:solidFill>
                  <a:srgbClr val="FFFF00"/>
                </a:solidFill>
                <a:latin typeface="Calibri" panose="020F0502020204030204" pitchFamily="34" charset="0"/>
                <a:cs typeface="Calibri" panose="020F0502020204030204" pitchFamily="34" charset="0"/>
              </a:rPr>
              <a:t>And God saw every thing that he had made, and, behold, it was very good. </a:t>
            </a:r>
            <a:r>
              <a:rPr lang="en-US" sz="3600" dirty="0" smtClean="0">
                <a:solidFill>
                  <a:srgbClr val="FFFF00"/>
                </a:solidFill>
                <a:latin typeface="Calibri" panose="020F0502020204030204" pitchFamily="34" charset="0"/>
                <a:cs typeface="Calibri" panose="020F0502020204030204" pitchFamily="34" charset="0"/>
              </a:rPr>
              <a:t>                 </a:t>
            </a:r>
            <a:r>
              <a:rPr lang="en-US" sz="2800" dirty="0" smtClean="0">
                <a:solidFill>
                  <a:srgbClr val="00B0F0"/>
                </a:solidFill>
                <a:latin typeface="Georgia" panose="02040502050405020303" pitchFamily="18" charset="0"/>
              </a:rPr>
              <a:t>(</a:t>
            </a:r>
            <a:r>
              <a:rPr lang="en-US" sz="2800" dirty="0">
                <a:solidFill>
                  <a:srgbClr val="00B0F0"/>
                </a:solidFill>
                <a:latin typeface="Georgia" panose="02040502050405020303" pitchFamily="18" charset="0"/>
              </a:rPr>
              <a:t>Gen 1:31</a:t>
            </a:r>
            <a:r>
              <a:rPr lang="en-US" sz="2800" dirty="0" smtClean="0">
                <a:solidFill>
                  <a:srgbClr val="00B0F0"/>
                </a:solidFill>
                <a:latin typeface="Georgia" panose="02040502050405020303" pitchFamily="18" charset="0"/>
              </a:rPr>
              <a:t>)</a:t>
            </a:r>
            <a:endParaRPr lang="en-US" sz="2800" dirty="0">
              <a:solidFill>
                <a:srgbClr val="00B0F0"/>
              </a:solidFill>
            </a:endParaRPr>
          </a:p>
        </p:txBody>
      </p:sp>
      <p:sp>
        <p:nvSpPr>
          <p:cNvPr id="3" name="Content Placeholder 2"/>
          <p:cNvSpPr>
            <a:spLocks noGrp="1"/>
          </p:cNvSpPr>
          <p:nvPr>
            <p:ph idx="1"/>
          </p:nvPr>
        </p:nvSpPr>
        <p:spPr>
          <a:xfrm>
            <a:off x="582478" y="4130297"/>
            <a:ext cx="10972800" cy="1759517"/>
          </a:xfrm>
        </p:spPr>
        <p:txBody>
          <a:bodyPr>
            <a:normAutofit/>
          </a:bodyPr>
          <a:lstStyle/>
          <a:p>
            <a:pPr marL="0" indent="0" algn="ctr">
              <a:buNone/>
            </a:pPr>
            <a:r>
              <a:rPr lang="en-US" sz="4000" dirty="0" smtClean="0">
                <a:solidFill>
                  <a:srgbClr val="FFC000"/>
                </a:solidFill>
              </a:rPr>
              <a:t>So What  happened?</a:t>
            </a:r>
            <a:endParaRPr lang="en-US" sz="4000" dirty="0">
              <a:solidFill>
                <a:srgbClr val="FFC000"/>
              </a:solidFill>
            </a:endParaRPr>
          </a:p>
        </p:txBody>
      </p:sp>
    </p:spTree>
    <p:extLst>
      <p:ext uri="{BB962C8B-B14F-4D97-AF65-F5344CB8AC3E}">
        <p14:creationId xmlns:p14="http://schemas.microsoft.com/office/powerpoint/2010/main" val="35345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Synopsis</a:t>
            </a:r>
            <a:endParaRPr lang="en-US" dirty="0">
              <a:solidFill>
                <a:srgbClr val="FFC000"/>
              </a:solidFill>
            </a:endParaRPr>
          </a:p>
        </p:txBody>
      </p:sp>
      <p:sp>
        <p:nvSpPr>
          <p:cNvPr id="3" name="Content Placeholder 2"/>
          <p:cNvSpPr>
            <a:spLocks noGrp="1"/>
          </p:cNvSpPr>
          <p:nvPr>
            <p:ph idx="1"/>
          </p:nvPr>
        </p:nvSpPr>
        <p:spPr>
          <a:xfrm>
            <a:off x="609600" y="1511085"/>
            <a:ext cx="10972800" cy="4471261"/>
          </a:xfrm>
        </p:spPr>
        <p:txBody>
          <a:bodyPr>
            <a:normAutofit/>
          </a:bodyPr>
          <a:lstStyle/>
          <a:p>
            <a:pPr marL="0" indent="0" algn="ctr">
              <a:buNone/>
            </a:pPr>
            <a:r>
              <a:rPr lang="en-US" sz="3600" dirty="0" smtClean="0">
                <a:solidFill>
                  <a:srgbClr val="FFFF00"/>
                </a:solidFill>
              </a:rPr>
              <a:t>Sin is a genetic </a:t>
            </a:r>
            <a:r>
              <a:rPr lang="en-US" sz="3600" dirty="0">
                <a:solidFill>
                  <a:srgbClr val="FFFF00"/>
                </a:solidFill>
              </a:rPr>
              <a:t>disease and </a:t>
            </a:r>
            <a:r>
              <a:rPr lang="en-US" sz="3600" dirty="0" smtClean="0">
                <a:solidFill>
                  <a:srgbClr val="FFFF00"/>
                </a:solidFill>
              </a:rPr>
              <a:t>it has “laid waste” our genome.</a:t>
            </a:r>
          </a:p>
          <a:p>
            <a:pPr marL="0" indent="0" algn="ctr">
              <a:buNone/>
            </a:pPr>
            <a:endParaRPr lang="en-US" dirty="0">
              <a:solidFill>
                <a:srgbClr val="FFFF00"/>
              </a:solidFill>
            </a:endParaRPr>
          </a:p>
          <a:p>
            <a:pPr marL="0" indent="0" algn="ctr">
              <a:buNone/>
            </a:pPr>
            <a:r>
              <a:rPr lang="en-US" sz="3600" dirty="0" smtClean="0">
                <a:solidFill>
                  <a:srgbClr val="FFFF00"/>
                </a:solidFill>
              </a:rPr>
              <a:t>Christ took on the “hijacked” genome and fixed it.</a:t>
            </a:r>
          </a:p>
          <a:p>
            <a:pPr marL="0" indent="0" algn="ctr">
              <a:buNone/>
            </a:pPr>
            <a:endParaRPr lang="en-US" sz="3600" dirty="0">
              <a:solidFill>
                <a:srgbClr val="FFFF00"/>
              </a:solidFill>
            </a:endParaRPr>
          </a:p>
          <a:p>
            <a:pPr marL="0" indent="0" algn="ctr">
              <a:buNone/>
            </a:pPr>
            <a:r>
              <a:rPr lang="en-US" sz="3600" dirty="0" smtClean="0">
                <a:solidFill>
                  <a:srgbClr val="FFFF00"/>
                </a:solidFill>
              </a:rPr>
              <a:t>Time has come for a living generation to show the Universe what He accomplished.  (4 Winds)</a:t>
            </a:r>
            <a:endParaRPr lang="en-US" sz="3600" dirty="0">
              <a:solidFill>
                <a:srgbClr val="FFFF00"/>
              </a:solidFill>
            </a:endParaRPr>
          </a:p>
        </p:txBody>
      </p:sp>
    </p:spTree>
    <p:extLst>
      <p:ext uri="{BB962C8B-B14F-4D97-AF65-F5344CB8AC3E}">
        <p14:creationId xmlns:p14="http://schemas.microsoft.com/office/powerpoint/2010/main" val="376634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solidFill>
                  <a:srgbClr val="FFC000"/>
                </a:solidFill>
              </a:rPr>
              <a:t>The Biblical Description:</a:t>
            </a:r>
          </a:p>
        </p:txBody>
      </p:sp>
      <p:sp>
        <p:nvSpPr>
          <p:cNvPr id="3" name="Content Placeholder 2"/>
          <p:cNvSpPr>
            <a:spLocks noGrp="1"/>
          </p:cNvSpPr>
          <p:nvPr>
            <p:ph idx="1"/>
          </p:nvPr>
        </p:nvSpPr>
        <p:spPr>
          <a:xfrm>
            <a:off x="1981200" y="1371600"/>
            <a:ext cx="8229600" cy="4953000"/>
          </a:xfrm>
        </p:spPr>
        <p:txBody>
          <a:bodyPr>
            <a:normAutofit/>
          </a:bodyPr>
          <a:lstStyle/>
          <a:p>
            <a:pPr>
              <a:buNone/>
            </a:pPr>
            <a:r>
              <a:rPr lang="en-US" sz="2800" dirty="0">
                <a:solidFill>
                  <a:srgbClr val="FFFF00"/>
                </a:solidFill>
              </a:rPr>
              <a:t>And when the woman saw that the tree was good for food, and that it was pleasant to the eyes, and a tree to be desired to make one wise, she took of the fruit thereof, and did eat, and gave also unto her husband with her; and he did eat. </a:t>
            </a:r>
            <a:r>
              <a:rPr lang="en-US" sz="2800" u="sng" dirty="0">
                <a:solidFill>
                  <a:srgbClr val="FFFF00"/>
                </a:solidFill>
              </a:rPr>
              <a:t>And the eyes of them both were opened, and they knew that they were naked; </a:t>
            </a:r>
            <a:r>
              <a:rPr lang="en-US" sz="2800" dirty="0">
                <a:solidFill>
                  <a:srgbClr val="FFFF00"/>
                </a:solidFill>
              </a:rPr>
              <a:t>and they sewed fig leaves together, and made themselves aprons. </a:t>
            </a:r>
            <a:r>
              <a:rPr lang="en-US" sz="2800" i="1" dirty="0">
                <a:solidFill>
                  <a:srgbClr val="FFFF00"/>
                </a:solidFill>
              </a:rPr>
              <a:t>			</a:t>
            </a:r>
            <a:r>
              <a:rPr lang="en-US" sz="2800" dirty="0">
                <a:solidFill>
                  <a:srgbClr val="00B0F0"/>
                </a:solidFill>
              </a:rPr>
              <a:t>(Gen 3:6-7)</a:t>
            </a:r>
          </a:p>
          <a:p>
            <a:endParaRPr lang="en-US" sz="2800" dirty="0"/>
          </a:p>
          <a:p>
            <a:pPr algn="ctr">
              <a:buNone/>
            </a:pPr>
            <a:r>
              <a:rPr lang="en-US" sz="2800" dirty="0">
                <a:solidFill>
                  <a:srgbClr val="FF0000"/>
                </a:solidFill>
              </a:rPr>
              <a:t>This was not a “punishment”!</a:t>
            </a:r>
          </a:p>
          <a:p>
            <a:endParaRPr lang="en-US" sz="2800" dirty="0"/>
          </a:p>
        </p:txBody>
      </p:sp>
      <p:sp>
        <p:nvSpPr>
          <p:cNvPr id="37889" name="Rectangle 1"/>
          <p:cNvSpPr>
            <a:spLocks noChangeArrowheads="1"/>
          </p:cNvSpPr>
          <p:nvPr/>
        </p:nvSpPr>
        <p:spPr bwMode="auto">
          <a:xfrm>
            <a:off x="1524001" y="4393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dirty="0">
              <a:latin typeface="Arial" pitchFamily="34" charset="0"/>
              <a:cs typeface="Arial" pitchFamily="34" charset="0"/>
            </a:endParaRPr>
          </a:p>
        </p:txBody>
      </p:sp>
    </p:spTree>
    <p:extLst>
      <p:ext uri="{BB962C8B-B14F-4D97-AF65-F5344CB8AC3E}">
        <p14:creationId xmlns:p14="http://schemas.microsoft.com/office/powerpoint/2010/main" val="204676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C000"/>
                </a:solidFill>
              </a:rPr>
              <a:t>God responds:</a:t>
            </a:r>
            <a:endParaRPr lang="en-US" dirty="0"/>
          </a:p>
        </p:txBody>
      </p:sp>
      <p:sp>
        <p:nvSpPr>
          <p:cNvPr id="3" name="Content Placeholder 2"/>
          <p:cNvSpPr>
            <a:spLocks noGrp="1"/>
          </p:cNvSpPr>
          <p:nvPr>
            <p:ph idx="1"/>
          </p:nvPr>
        </p:nvSpPr>
        <p:spPr/>
        <p:txBody>
          <a:bodyPr>
            <a:normAutofit/>
          </a:bodyPr>
          <a:lstStyle/>
          <a:p>
            <a:pPr>
              <a:buNone/>
            </a:pPr>
            <a:r>
              <a:rPr lang="en-US" sz="2800" dirty="0">
                <a:solidFill>
                  <a:srgbClr val="FFFF00"/>
                </a:solidFill>
              </a:rPr>
              <a:t>And I will put enmity between thee and the woman, and between thy seed and her seed; it shall bruise thy head, and thou </a:t>
            </a:r>
            <a:r>
              <a:rPr lang="en-US" sz="2800" dirty="0" err="1">
                <a:solidFill>
                  <a:srgbClr val="FFFF00"/>
                </a:solidFill>
              </a:rPr>
              <a:t>shalt</a:t>
            </a:r>
            <a:r>
              <a:rPr lang="en-US" sz="2800" dirty="0">
                <a:solidFill>
                  <a:srgbClr val="FFFF00"/>
                </a:solidFill>
              </a:rPr>
              <a:t> bruise his heel. </a:t>
            </a:r>
          </a:p>
          <a:p>
            <a:pPr>
              <a:buNone/>
            </a:pPr>
            <a:r>
              <a:rPr lang="en-US" sz="2800" dirty="0">
                <a:solidFill>
                  <a:srgbClr val="92D050"/>
                </a:solidFill>
              </a:rPr>
              <a:t>							</a:t>
            </a:r>
            <a:r>
              <a:rPr lang="en-US" sz="2800" dirty="0">
                <a:solidFill>
                  <a:srgbClr val="00B0F0"/>
                </a:solidFill>
              </a:rPr>
              <a:t>(Gen 3:15)</a:t>
            </a:r>
          </a:p>
          <a:p>
            <a:pPr>
              <a:buNone/>
            </a:pPr>
            <a:endParaRPr lang="en-US" sz="2800" dirty="0">
              <a:solidFill>
                <a:srgbClr val="92D050"/>
              </a:solidFill>
            </a:endParaRPr>
          </a:p>
          <a:p>
            <a:pPr>
              <a:buNone/>
            </a:pPr>
            <a:r>
              <a:rPr lang="en-US" sz="2800" dirty="0">
                <a:solidFill>
                  <a:srgbClr val="FFFF00"/>
                </a:solidFill>
              </a:rPr>
              <a:t>You and this woman will hate each other; your descendants and hers will always be enemies. One of hers will strike you on the head, and you will strike him on the heel. 			</a:t>
            </a:r>
            <a:r>
              <a:rPr lang="en-US" sz="2800" dirty="0">
                <a:solidFill>
                  <a:srgbClr val="00B0F0"/>
                </a:solidFill>
              </a:rPr>
              <a:t>(Gen 3:15)</a:t>
            </a:r>
          </a:p>
        </p:txBody>
      </p:sp>
    </p:spTree>
    <p:extLst>
      <p:ext uri="{BB962C8B-B14F-4D97-AF65-F5344CB8AC3E}">
        <p14:creationId xmlns:p14="http://schemas.microsoft.com/office/powerpoint/2010/main" val="206220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563562"/>
          </a:xfrm>
        </p:spPr>
        <p:txBody>
          <a:bodyPr>
            <a:normAutofit fontScale="90000"/>
          </a:bodyPr>
          <a:lstStyle/>
          <a:p>
            <a:endParaRPr lang="en-US" dirty="0"/>
          </a:p>
        </p:txBody>
      </p:sp>
      <p:sp>
        <p:nvSpPr>
          <p:cNvPr id="3" name="Content Placeholder 2"/>
          <p:cNvSpPr>
            <a:spLocks noGrp="1"/>
          </p:cNvSpPr>
          <p:nvPr>
            <p:ph idx="1"/>
          </p:nvPr>
        </p:nvSpPr>
        <p:spPr>
          <a:xfrm>
            <a:off x="1981200" y="1219201"/>
            <a:ext cx="8229600" cy="4906963"/>
          </a:xfrm>
          <a:noFill/>
        </p:spPr>
        <p:txBody>
          <a:bodyPr>
            <a:normAutofit/>
          </a:bodyPr>
          <a:lstStyle/>
          <a:p>
            <a:pPr marL="0" indent="0">
              <a:buNone/>
            </a:pPr>
            <a:r>
              <a:rPr lang="en-US" b="1" dirty="0" smtClean="0">
                <a:solidFill>
                  <a:srgbClr val="FFFF00"/>
                </a:solidFill>
              </a:rPr>
              <a:t>G4690 - Strong’s Number - Greek</a:t>
            </a:r>
          </a:p>
          <a:p>
            <a:pPr marL="0" indent="0">
              <a:buNone/>
            </a:pPr>
            <a:r>
              <a:rPr lang="en-US" dirty="0" smtClean="0">
                <a:solidFill>
                  <a:srgbClr val="FFFF00"/>
                </a:solidFill>
              </a:rPr>
              <a:t>sperma 	</a:t>
            </a:r>
            <a:r>
              <a:rPr lang="en-US" sz="2800" dirty="0">
                <a:solidFill>
                  <a:srgbClr val="FFFF00"/>
                </a:solidFill>
              </a:rPr>
              <a:t>H319</a:t>
            </a:r>
            <a:r>
              <a:rPr lang="en-US" dirty="0" smtClean="0">
                <a:solidFill>
                  <a:srgbClr val="FFFF00"/>
                </a:solidFill>
              </a:rPr>
              <a:t>	          acharit - </a:t>
            </a:r>
            <a:r>
              <a:rPr lang="en-US" sz="2400" dirty="0">
                <a:solidFill>
                  <a:srgbClr val="FFFF00"/>
                </a:solidFill>
              </a:rPr>
              <a:t>after part, end</a:t>
            </a:r>
          </a:p>
          <a:p>
            <a:pPr marL="0" indent="0">
              <a:buNone/>
            </a:pPr>
            <a:r>
              <a:rPr lang="en-US" dirty="0" smtClean="0">
                <a:solidFill>
                  <a:srgbClr val="FFFF00"/>
                </a:solidFill>
              </a:rPr>
              <a:t> sperma 	</a:t>
            </a:r>
            <a:r>
              <a:rPr lang="en-US" sz="2800" dirty="0">
                <a:solidFill>
                  <a:srgbClr val="FFFF00"/>
                </a:solidFill>
              </a:rPr>
              <a:t>H1121</a:t>
            </a:r>
            <a:r>
              <a:rPr lang="en-US" dirty="0" smtClean="0">
                <a:solidFill>
                  <a:srgbClr val="FFFF00"/>
                </a:solidFill>
              </a:rPr>
              <a:t>	ben - </a:t>
            </a:r>
            <a:r>
              <a:rPr lang="en-US" sz="2400" dirty="0">
                <a:solidFill>
                  <a:srgbClr val="FFFF00"/>
                </a:solidFill>
              </a:rPr>
              <a:t>son, grandson, child</a:t>
            </a:r>
          </a:p>
          <a:p>
            <a:pPr marL="0" indent="0">
              <a:buNone/>
            </a:pPr>
            <a:r>
              <a:rPr lang="en-US" dirty="0" smtClean="0">
                <a:solidFill>
                  <a:srgbClr val="FFFF00"/>
                </a:solidFill>
              </a:rPr>
              <a:t> sperma 	</a:t>
            </a:r>
            <a:r>
              <a:rPr lang="en-US" sz="2800" dirty="0">
                <a:solidFill>
                  <a:srgbClr val="FFFF00"/>
                </a:solidFill>
              </a:rPr>
              <a:t>H1320</a:t>
            </a:r>
            <a:r>
              <a:rPr lang="en-US" dirty="0" smtClean="0">
                <a:solidFill>
                  <a:srgbClr val="FFFF00"/>
                </a:solidFill>
              </a:rPr>
              <a:t>	basar - </a:t>
            </a:r>
            <a:r>
              <a:rPr lang="en-US" sz="2400" dirty="0">
                <a:solidFill>
                  <a:srgbClr val="FFFF00"/>
                </a:solidFill>
              </a:rPr>
              <a:t> flesh</a:t>
            </a:r>
          </a:p>
          <a:p>
            <a:pPr marL="0" indent="0">
              <a:buNone/>
            </a:pPr>
            <a:r>
              <a:rPr lang="en-US" dirty="0" smtClean="0">
                <a:solidFill>
                  <a:srgbClr val="FFFF00"/>
                </a:solidFill>
              </a:rPr>
              <a:t> sperma 	</a:t>
            </a:r>
            <a:r>
              <a:rPr lang="en-US" sz="2800" dirty="0">
                <a:solidFill>
                  <a:srgbClr val="FFFF00"/>
                </a:solidFill>
              </a:rPr>
              <a:t>H2233</a:t>
            </a:r>
            <a:r>
              <a:rPr lang="en-US" dirty="0" smtClean="0">
                <a:solidFill>
                  <a:srgbClr val="FFFF00"/>
                </a:solidFill>
              </a:rPr>
              <a:t>	</a:t>
            </a:r>
            <a:r>
              <a:rPr lang="en-US" dirty="0" smtClean="0">
                <a:solidFill>
                  <a:srgbClr val="FF0000"/>
                </a:solidFill>
              </a:rPr>
              <a:t>zera - </a:t>
            </a:r>
            <a:r>
              <a:rPr lang="en-US" sz="2400" dirty="0">
                <a:solidFill>
                  <a:srgbClr val="FF0000"/>
                </a:solidFill>
              </a:rPr>
              <a:t>seed, sowing, semen virile</a:t>
            </a:r>
          </a:p>
          <a:p>
            <a:pPr marL="0" indent="0">
              <a:buNone/>
            </a:pPr>
            <a:r>
              <a:rPr lang="en-US" dirty="0" smtClean="0">
                <a:solidFill>
                  <a:srgbClr val="FFFF00"/>
                </a:solidFill>
              </a:rPr>
              <a:t> sperma 	</a:t>
            </a:r>
            <a:r>
              <a:rPr lang="en-US" sz="2800" dirty="0">
                <a:solidFill>
                  <a:srgbClr val="FFFF00"/>
                </a:solidFill>
              </a:rPr>
              <a:t>H5209</a:t>
            </a:r>
            <a:r>
              <a:rPr lang="en-US" dirty="0" smtClean="0">
                <a:solidFill>
                  <a:srgbClr val="FFFF00"/>
                </a:solidFill>
              </a:rPr>
              <a:t>	nin - </a:t>
            </a:r>
            <a:r>
              <a:rPr lang="en-US" sz="2400" dirty="0">
                <a:solidFill>
                  <a:srgbClr val="FFFF00"/>
                </a:solidFill>
              </a:rPr>
              <a:t>offspring, posterity</a:t>
            </a:r>
          </a:p>
          <a:p>
            <a:pPr marL="0" indent="0">
              <a:buNone/>
            </a:pPr>
            <a:r>
              <a:rPr lang="en-US" dirty="0" smtClean="0">
                <a:solidFill>
                  <a:srgbClr val="FFFF00"/>
                </a:solidFill>
              </a:rPr>
              <a:t> sperma 	</a:t>
            </a:r>
            <a:r>
              <a:rPr lang="en-US" sz="2800" dirty="0">
                <a:solidFill>
                  <a:srgbClr val="FFFF00"/>
                </a:solidFill>
              </a:rPr>
              <a:t>H5220</a:t>
            </a:r>
            <a:r>
              <a:rPr lang="en-US" dirty="0" smtClean="0">
                <a:solidFill>
                  <a:srgbClr val="FFFF00"/>
                </a:solidFill>
              </a:rPr>
              <a:t>	nekhed - </a:t>
            </a:r>
            <a:r>
              <a:rPr lang="en-US" dirty="0" smtClean="0"/>
              <a:t> </a:t>
            </a:r>
            <a:r>
              <a:rPr lang="en-US" sz="2400" dirty="0">
                <a:solidFill>
                  <a:srgbClr val="FFFF00"/>
                </a:solidFill>
              </a:rPr>
              <a:t>progeny, posterity</a:t>
            </a:r>
          </a:p>
        </p:txBody>
      </p:sp>
    </p:spTree>
    <p:extLst>
      <p:ext uri="{BB962C8B-B14F-4D97-AF65-F5344CB8AC3E}">
        <p14:creationId xmlns:p14="http://schemas.microsoft.com/office/powerpoint/2010/main" val="17861625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FD" descr="PPTFD.png"/>
          <p:cNvPicPr>
            <a:picLocks noGrp="1" noChangeAspect="1"/>
          </p:cNvPicPr>
          <p:nvPr>
            <p:ph idx="1"/>
          </p:nvPr>
        </p:nvPicPr>
        <p:blipFill>
          <a:blip r:embed="rId2" cstate="print"/>
          <a:stretch>
            <a:fillRect/>
          </a:stretch>
        </p:blipFill>
        <p:spPr>
          <a:xfrm>
            <a:off x="2514601" y="304801"/>
            <a:ext cx="6883125" cy="1294533"/>
          </a:xfrm>
        </p:spPr>
      </p:pic>
      <p:pic>
        <p:nvPicPr>
          <p:cNvPr id="5" name="Snagit_PPTFF" descr="PPTFF.png"/>
          <p:cNvPicPr>
            <a:picLocks noChangeAspect="1"/>
          </p:cNvPicPr>
          <p:nvPr/>
        </p:nvPicPr>
        <p:blipFill>
          <a:blip r:embed="rId3" cstate="print"/>
          <a:stretch>
            <a:fillRect/>
          </a:stretch>
        </p:blipFill>
        <p:spPr>
          <a:xfrm>
            <a:off x="1828800" y="1905000"/>
            <a:ext cx="8586438" cy="1828800"/>
          </a:xfrm>
          <a:prstGeom prst="rect">
            <a:avLst/>
          </a:prstGeom>
        </p:spPr>
      </p:pic>
      <p:pic>
        <p:nvPicPr>
          <p:cNvPr id="6" name="Snagit_PPT94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3886201"/>
            <a:ext cx="6858000" cy="2139305"/>
          </a:xfrm>
          <a:prstGeom prst="rect">
            <a:avLst/>
          </a:prstGeom>
        </p:spPr>
      </p:pic>
      <p:sp>
        <p:nvSpPr>
          <p:cNvPr id="7" name="TextBox 6"/>
          <p:cNvSpPr txBox="1"/>
          <p:nvPr/>
        </p:nvSpPr>
        <p:spPr>
          <a:xfrm>
            <a:off x="3352800" y="6248400"/>
            <a:ext cx="5562600" cy="369332"/>
          </a:xfrm>
          <a:prstGeom prst="rect">
            <a:avLst/>
          </a:prstGeom>
          <a:noFill/>
        </p:spPr>
        <p:txBody>
          <a:bodyPr wrap="square" rtlCol="0">
            <a:spAutoFit/>
          </a:bodyPr>
          <a:lstStyle/>
          <a:p>
            <a:pPr algn="ctr"/>
            <a:r>
              <a:rPr lang="en-US" dirty="0">
                <a:solidFill>
                  <a:srgbClr val="FF0000"/>
                </a:solidFill>
              </a:rPr>
              <a:t>Cell 136, 656–668, February 20, 2009</a:t>
            </a:r>
            <a:endParaRPr lang="en-US" dirty="0"/>
          </a:p>
        </p:txBody>
      </p:sp>
    </p:spTree>
    <p:extLst>
      <p:ext uri="{BB962C8B-B14F-4D97-AF65-F5344CB8AC3E}">
        <p14:creationId xmlns:p14="http://schemas.microsoft.com/office/powerpoint/2010/main" val="671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7381"/>
            <a:ext cx="8229600" cy="1020762"/>
          </a:xfrm>
        </p:spPr>
        <p:txBody>
          <a:bodyPr>
            <a:normAutofit/>
          </a:bodyPr>
          <a:lstStyle/>
          <a:p>
            <a:pPr algn="l"/>
            <a:r>
              <a:rPr lang="en-US" sz="2400" dirty="0">
                <a:solidFill>
                  <a:srgbClr val="FFC000"/>
                </a:solidFill>
              </a:rPr>
              <a:t>Small RNAs as Guardians of the Genome:</a:t>
            </a:r>
          </a:p>
        </p:txBody>
      </p:sp>
      <p:pic>
        <p:nvPicPr>
          <p:cNvPr id="4" name="Snagit_PPTE5A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4600" y="838200"/>
            <a:ext cx="6934200" cy="2743200"/>
          </a:xfrm>
        </p:spPr>
      </p:pic>
      <p:pic>
        <p:nvPicPr>
          <p:cNvPr id="5" name="Snagit_PPTE9F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3581401"/>
            <a:ext cx="6934200" cy="2752049"/>
          </a:xfrm>
          <a:prstGeom prst="rect">
            <a:avLst/>
          </a:prstGeom>
        </p:spPr>
      </p:pic>
      <p:sp>
        <p:nvSpPr>
          <p:cNvPr id="6" name="Rectangle 5"/>
          <p:cNvSpPr/>
          <p:nvPr/>
        </p:nvSpPr>
        <p:spPr>
          <a:xfrm>
            <a:off x="3962401" y="6333449"/>
            <a:ext cx="3675365" cy="369332"/>
          </a:xfrm>
          <a:prstGeom prst="rect">
            <a:avLst/>
          </a:prstGeom>
        </p:spPr>
        <p:txBody>
          <a:bodyPr wrap="none">
            <a:spAutoFit/>
          </a:bodyPr>
          <a:lstStyle/>
          <a:p>
            <a:pPr algn="ctr"/>
            <a:r>
              <a:rPr lang="en-US" dirty="0">
                <a:solidFill>
                  <a:srgbClr val="FF0000"/>
                </a:solidFill>
              </a:rPr>
              <a:t>Cell 136, 656–668, February 20, 2009</a:t>
            </a:r>
          </a:p>
        </p:txBody>
      </p:sp>
    </p:spTree>
    <p:extLst>
      <p:ext uri="{BB962C8B-B14F-4D97-AF65-F5344CB8AC3E}">
        <p14:creationId xmlns:p14="http://schemas.microsoft.com/office/powerpoint/2010/main" val="12752659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011362"/>
          </a:xfrm>
        </p:spPr>
        <p:txBody>
          <a:bodyPr>
            <a:normAutofit fontScale="90000"/>
          </a:bodyPr>
          <a:lstStyle/>
          <a:p>
            <a:r>
              <a:rPr lang="en-US" sz="3200" dirty="0">
                <a:solidFill>
                  <a:srgbClr val="FFC000"/>
                </a:solidFill>
              </a:rPr>
              <a:t>'</a:t>
            </a:r>
            <a:r>
              <a:rPr lang="en-US" sz="3200" dirty="0" err="1">
                <a:solidFill>
                  <a:srgbClr val="FFC000"/>
                </a:solidFill>
              </a:rPr>
              <a:t>ârar</a:t>
            </a:r>
            <a:r>
              <a:rPr lang="en-US" sz="3200" dirty="0">
                <a:solidFill>
                  <a:srgbClr val="FFC000"/>
                </a:solidFill>
              </a:rPr>
              <a:t/>
            </a:r>
            <a:br>
              <a:rPr lang="en-US" sz="3200" dirty="0">
                <a:solidFill>
                  <a:srgbClr val="FFC000"/>
                </a:solidFill>
              </a:rPr>
            </a:br>
            <a:r>
              <a:rPr lang="en-US" sz="3200" b="1" dirty="0">
                <a:solidFill>
                  <a:srgbClr val="FFC000"/>
                </a:solidFill>
              </a:rPr>
              <a:t>BDB Definition:</a:t>
            </a:r>
            <a:br>
              <a:rPr lang="en-US" sz="3200" b="1" dirty="0">
                <a:solidFill>
                  <a:srgbClr val="FFC000"/>
                </a:solidFill>
              </a:rPr>
            </a:br>
            <a:r>
              <a:rPr lang="en-US" sz="3200" dirty="0">
                <a:solidFill>
                  <a:srgbClr val="FFC000"/>
                </a:solidFill>
              </a:rPr>
              <a:t>1) to curse</a:t>
            </a:r>
            <a:r>
              <a:rPr lang="en-US" sz="3200" dirty="0"/>
              <a:t/>
            </a:r>
            <a:br>
              <a:rPr lang="en-US" sz="3200" dirty="0"/>
            </a:br>
            <a:endParaRPr lang="en-US" sz="3200" dirty="0"/>
          </a:p>
        </p:txBody>
      </p:sp>
      <p:sp>
        <p:nvSpPr>
          <p:cNvPr id="3" name="Content Placeholder 2"/>
          <p:cNvSpPr>
            <a:spLocks noGrp="1"/>
          </p:cNvSpPr>
          <p:nvPr>
            <p:ph idx="1"/>
          </p:nvPr>
        </p:nvSpPr>
        <p:spPr>
          <a:xfrm>
            <a:off x="1981200" y="1828801"/>
            <a:ext cx="8229600" cy="4297363"/>
          </a:xfrm>
        </p:spPr>
        <p:txBody>
          <a:bodyPr anchor="ctr"/>
          <a:lstStyle/>
          <a:p>
            <a:pPr algn="ctr">
              <a:buNone/>
            </a:pPr>
            <a:r>
              <a:rPr lang="en-US" sz="2800" dirty="0">
                <a:solidFill>
                  <a:srgbClr val="92D050"/>
                </a:solidFill>
              </a:rPr>
              <a:t>Theological Wordbook of The Old Testament:</a:t>
            </a:r>
          </a:p>
          <a:p>
            <a:pPr>
              <a:buNone/>
            </a:pPr>
            <a:r>
              <a:rPr lang="en-US" sz="4000" dirty="0">
                <a:solidFill>
                  <a:srgbClr val="FFFF00"/>
                </a:solidFill>
              </a:rPr>
              <a:t>Hebrew '</a:t>
            </a:r>
            <a:r>
              <a:rPr lang="en-US" sz="4000" dirty="0" err="1">
                <a:solidFill>
                  <a:srgbClr val="FFFF00"/>
                </a:solidFill>
              </a:rPr>
              <a:t>arar</a:t>
            </a:r>
            <a:r>
              <a:rPr lang="en-US" sz="4000" dirty="0">
                <a:solidFill>
                  <a:srgbClr val="FFFF00"/>
                </a:solidFill>
              </a:rPr>
              <a:t> means "to bind (with a spell), hem in with obstacles, render powerless to resist."</a:t>
            </a:r>
          </a:p>
          <a:p>
            <a:endParaRPr lang="en-US" dirty="0"/>
          </a:p>
        </p:txBody>
      </p:sp>
    </p:spTree>
    <p:extLst>
      <p:ext uri="{BB962C8B-B14F-4D97-AF65-F5344CB8AC3E}">
        <p14:creationId xmlns:p14="http://schemas.microsoft.com/office/powerpoint/2010/main" val="7374379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C000"/>
                </a:solidFill>
              </a:rPr>
              <a:t>The snake is “cursed”:</a:t>
            </a:r>
            <a:endParaRPr lang="en-US" dirty="0">
              <a:solidFill>
                <a:srgbClr val="FFC000"/>
              </a:solidFill>
            </a:endParaRPr>
          </a:p>
        </p:txBody>
      </p:sp>
      <p:sp>
        <p:nvSpPr>
          <p:cNvPr id="3" name="Content Placeholder 2"/>
          <p:cNvSpPr>
            <a:spLocks noGrp="1"/>
          </p:cNvSpPr>
          <p:nvPr>
            <p:ph idx="1"/>
          </p:nvPr>
        </p:nvSpPr>
        <p:spPr/>
        <p:txBody>
          <a:bodyPr/>
          <a:lstStyle/>
          <a:p>
            <a:pPr>
              <a:buNone/>
            </a:pPr>
            <a:endParaRPr lang="en-US" dirty="0" smtClean="0">
              <a:solidFill>
                <a:srgbClr val="FFFF00"/>
              </a:solidFill>
            </a:endParaRPr>
          </a:p>
          <a:p>
            <a:pPr>
              <a:buNone/>
            </a:pPr>
            <a:r>
              <a:rPr lang="en-US" dirty="0" smtClean="0">
                <a:solidFill>
                  <a:srgbClr val="FFFF00"/>
                </a:solidFill>
              </a:rPr>
              <a:t>And the LORD God said unto the serpent, Because thou hast done this, thou art cursed above all cattle, and above every beast of the field; upon thy belly </a:t>
            </a:r>
            <a:r>
              <a:rPr lang="en-US" dirty="0" err="1" smtClean="0">
                <a:solidFill>
                  <a:srgbClr val="FFFF00"/>
                </a:solidFill>
              </a:rPr>
              <a:t>shalt</a:t>
            </a:r>
            <a:r>
              <a:rPr lang="en-US" dirty="0" smtClean="0">
                <a:solidFill>
                  <a:srgbClr val="FFFF00"/>
                </a:solidFill>
              </a:rPr>
              <a:t> thou go, and dust </a:t>
            </a:r>
            <a:r>
              <a:rPr lang="en-US" dirty="0" err="1" smtClean="0">
                <a:solidFill>
                  <a:srgbClr val="FFFF00"/>
                </a:solidFill>
              </a:rPr>
              <a:t>shalt</a:t>
            </a:r>
            <a:r>
              <a:rPr lang="en-US" dirty="0" smtClean="0">
                <a:solidFill>
                  <a:srgbClr val="FFFF00"/>
                </a:solidFill>
              </a:rPr>
              <a:t> thou eat all the days of thy life: </a:t>
            </a:r>
          </a:p>
          <a:p>
            <a:pPr>
              <a:buNone/>
            </a:pPr>
            <a:r>
              <a:rPr lang="en-US" dirty="0" smtClean="0">
                <a:solidFill>
                  <a:srgbClr val="92D050"/>
                </a:solidFill>
              </a:rPr>
              <a:t>							              </a:t>
            </a:r>
            <a:r>
              <a:rPr lang="en-US" dirty="0" smtClean="0">
                <a:solidFill>
                  <a:srgbClr val="00B0F0"/>
                </a:solidFill>
              </a:rPr>
              <a:t>(Gen 3:14)</a:t>
            </a:r>
          </a:p>
          <a:p>
            <a:endParaRPr lang="en-US" dirty="0" smtClean="0"/>
          </a:p>
          <a:p>
            <a:endParaRPr lang="en-US" dirty="0"/>
          </a:p>
        </p:txBody>
      </p:sp>
    </p:spTree>
    <p:extLst>
      <p:ext uri="{BB962C8B-B14F-4D97-AF65-F5344CB8AC3E}">
        <p14:creationId xmlns:p14="http://schemas.microsoft.com/office/powerpoint/2010/main" val="80962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Snagit_PPT8C3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67000" y="533401"/>
            <a:ext cx="6858000" cy="2175671"/>
          </a:xfrm>
        </p:spPr>
      </p:pic>
      <p:sp>
        <p:nvSpPr>
          <p:cNvPr id="5" name="TextBox 4"/>
          <p:cNvSpPr txBox="1"/>
          <p:nvPr/>
        </p:nvSpPr>
        <p:spPr>
          <a:xfrm>
            <a:off x="1905000" y="6172201"/>
            <a:ext cx="8305800" cy="276999"/>
          </a:xfrm>
          <a:prstGeom prst="rect">
            <a:avLst/>
          </a:prstGeom>
          <a:noFill/>
        </p:spPr>
        <p:txBody>
          <a:bodyPr wrap="square" rtlCol="0">
            <a:spAutoFit/>
          </a:bodyPr>
          <a:lstStyle/>
          <a:p>
            <a:pPr algn="ctr"/>
            <a:r>
              <a:rPr lang="en-US" sz="1200" dirty="0">
                <a:solidFill>
                  <a:srgbClr val="FF0000"/>
                </a:solidFill>
              </a:rPr>
              <a:t>NATURE| </a:t>
            </a:r>
            <a:r>
              <a:rPr lang="en-US" sz="1200" dirty="0" err="1">
                <a:solidFill>
                  <a:srgbClr val="FF0000"/>
                </a:solidFill>
              </a:rPr>
              <a:t>Vol</a:t>
            </a:r>
            <a:r>
              <a:rPr lang="en-US" sz="1200" dirty="0">
                <a:solidFill>
                  <a:srgbClr val="FF0000"/>
                </a:solidFill>
              </a:rPr>
              <a:t> 464|4 March 2010</a:t>
            </a:r>
          </a:p>
        </p:txBody>
      </p:sp>
      <p:pic>
        <p:nvPicPr>
          <p:cNvPr id="7" name="Snagit_PPT23E" descr="PPT23E.png"/>
          <p:cNvPicPr>
            <a:picLocks noChangeAspect="1"/>
          </p:cNvPicPr>
          <p:nvPr/>
        </p:nvPicPr>
        <p:blipFill>
          <a:blip r:embed="rId3" cstate="print"/>
          <a:stretch>
            <a:fillRect/>
          </a:stretch>
        </p:blipFill>
        <p:spPr>
          <a:xfrm>
            <a:off x="2743200" y="3124200"/>
            <a:ext cx="6728346" cy="2209800"/>
          </a:xfrm>
          <a:prstGeom prst="rect">
            <a:avLst/>
          </a:prstGeom>
        </p:spPr>
      </p:pic>
    </p:spTree>
    <p:extLst>
      <p:ext uri="{BB962C8B-B14F-4D97-AF65-F5344CB8AC3E}">
        <p14:creationId xmlns:p14="http://schemas.microsoft.com/office/powerpoint/2010/main" val="402398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F1EC"/>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1066800"/>
            <a:ext cx="7314286" cy="3923810"/>
          </a:xfrm>
          <a:prstGeom prst="rect">
            <a:avLst/>
          </a:prstGeom>
        </p:spPr>
      </p:pic>
      <p:sp>
        <p:nvSpPr>
          <p:cNvPr id="5" name="Rectangle 4"/>
          <p:cNvSpPr/>
          <p:nvPr/>
        </p:nvSpPr>
        <p:spPr>
          <a:xfrm>
            <a:off x="2133600" y="5181600"/>
            <a:ext cx="8077200" cy="523220"/>
          </a:xfrm>
          <a:prstGeom prst="rect">
            <a:avLst/>
          </a:prstGeom>
        </p:spPr>
        <p:txBody>
          <a:bodyPr wrap="square">
            <a:spAutoFit/>
          </a:bodyPr>
          <a:lstStyle/>
          <a:p>
            <a:pPr algn="ctr"/>
            <a:r>
              <a:rPr lang="en-US" sz="1400" dirty="0">
                <a:solidFill>
                  <a:srgbClr val="FFFF00"/>
                </a:solidFill>
              </a:rPr>
              <a:t>Transposable elements are indicated with asterisks of different colors (blue for DNA </a:t>
            </a:r>
            <a:r>
              <a:rPr lang="en-US" sz="1400" dirty="0" err="1">
                <a:solidFill>
                  <a:srgbClr val="FFFF00"/>
                </a:solidFill>
              </a:rPr>
              <a:t>transposons</a:t>
            </a:r>
            <a:r>
              <a:rPr lang="en-US" sz="1400" dirty="0">
                <a:solidFill>
                  <a:srgbClr val="FFFF00"/>
                </a:solidFill>
              </a:rPr>
              <a:t>; red for </a:t>
            </a:r>
            <a:r>
              <a:rPr lang="en-US" sz="1400" dirty="0" err="1">
                <a:solidFill>
                  <a:srgbClr val="FFFF00"/>
                </a:solidFill>
              </a:rPr>
              <a:t>retrotransposons</a:t>
            </a:r>
            <a:r>
              <a:rPr lang="en-US" sz="1400" dirty="0">
                <a:solidFill>
                  <a:srgbClr val="FFFF00"/>
                </a:solidFill>
              </a:rPr>
              <a:t>).</a:t>
            </a:r>
          </a:p>
        </p:txBody>
      </p:sp>
      <p:sp>
        <p:nvSpPr>
          <p:cNvPr id="6" name="Rectangle 5"/>
          <p:cNvSpPr/>
          <p:nvPr/>
        </p:nvSpPr>
        <p:spPr>
          <a:xfrm>
            <a:off x="4038600" y="5867400"/>
            <a:ext cx="3205686" cy="369332"/>
          </a:xfrm>
          <a:prstGeom prst="rect">
            <a:avLst/>
          </a:prstGeom>
        </p:spPr>
        <p:txBody>
          <a:bodyPr wrap="none">
            <a:spAutoFit/>
          </a:bodyPr>
          <a:lstStyle/>
          <a:p>
            <a:pPr algn="ctr"/>
            <a:r>
              <a:rPr lang="en-US" dirty="0">
                <a:solidFill>
                  <a:srgbClr val="FF0000"/>
                </a:solidFill>
              </a:rPr>
              <a:t>NATURE| </a:t>
            </a:r>
            <a:r>
              <a:rPr lang="en-US" dirty="0" err="1">
                <a:solidFill>
                  <a:srgbClr val="FF0000"/>
                </a:solidFill>
              </a:rPr>
              <a:t>Vol</a:t>
            </a:r>
            <a:r>
              <a:rPr lang="en-US" dirty="0">
                <a:solidFill>
                  <a:srgbClr val="FF0000"/>
                </a:solidFill>
              </a:rPr>
              <a:t> 464|4 March 2010</a:t>
            </a:r>
          </a:p>
        </p:txBody>
      </p:sp>
    </p:spTree>
    <p:extLst>
      <p:ext uri="{BB962C8B-B14F-4D97-AF65-F5344CB8AC3E}">
        <p14:creationId xmlns:p14="http://schemas.microsoft.com/office/powerpoint/2010/main" val="187538900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23C" descr="PPT23C.png"/>
          <p:cNvPicPr>
            <a:picLocks noGrp="1" noChangeAspect="1"/>
          </p:cNvPicPr>
          <p:nvPr>
            <p:ph idx="1"/>
          </p:nvPr>
        </p:nvPicPr>
        <p:blipFill>
          <a:blip r:embed="rId2" cstate="print"/>
          <a:stretch>
            <a:fillRect/>
          </a:stretch>
        </p:blipFill>
        <p:spPr>
          <a:xfrm>
            <a:off x="2895600" y="914400"/>
            <a:ext cx="6219048" cy="4723810"/>
          </a:xfrm>
        </p:spPr>
      </p:pic>
    </p:spTree>
    <p:extLst>
      <p:ext uri="{BB962C8B-B14F-4D97-AF65-F5344CB8AC3E}">
        <p14:creationId xmlns:p14="http://schemas.microsoft.com/office/powerpoint/2010/main" val="3735267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BioVisions_-_The_Inner_Life_of_the_Cel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39181" y="561814"/>
            <a:ext cx="7513638" cy="5606970"/>
          </a:xfrm>
        </p:spPr>
      </p:pic>
    </p:spTree>
    <p:extLst>
      <p:ext uri="{BB962C8B-B14F-4D97-AF65-F5344CB8AC3E}">
        <p14:creationId xmlns:p14="http://schemas.microsoft.com/office/powerpoint/2010/main" val="3344269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remove" display="0">
                  <p:stCondLst>
                    <p:cond delay="indefinite"/>
                  </p:stCondLst>
                </p:cTn>
                <p:tgtEl>
                  <p:spTgt spid="4"/>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27E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0" y="1828801"/>
            <a:ext cx="2819048" cy="3952381"/>
          </a:xfrm>
          <a:prstGeom prst="rect">
            <a:avLst/>
          </a:prstGeom>
        </p:spPr>
      </p:pic>
      <p:sp>
        <p:nvSpPr>
          <p:cNvPr id="5" name="TextBox 4"/>
          <p:cNvSpPr txBox="1"/>
          <p:nvPr/>
        </p:nvSpPr>
        <p:spPr>
          <a:xfrm>
            <a:off x="5638800" y="3200400"/>
            <a:ext cx="4876800" cy="923330"/>
          </a:xfrm>
          <a:prstGeom prst="rect">
            <a:avLst/>
          </a:prstGeom>
          <a:noFill/>
        </p:spPr>
        <p:txBody>
          <a:bodyPr wrap="square" rtlCol="0">
            <a:spAutoFit/>
          </a:bodyPr>
          <a:lstStyle/>
          <a:p>
            <a:r>
              <a:rPr lang="en-US" dirty="0">
                <a:solidFill>
                  <a:srgbClr val="FFFF00"/>
                </a:solidFill>
              </a:rPr>
              <a:t>No limb buds are present in corn snakes however, and neither is any molecular trace of a discrete forelimb domain.</a:t>
            </a:r>
          </a:p>
        </p:txBody>
      </p:sp>
      <p:sp>
        <p:nvSpPr>
          <p:cNvPr id="6" name="TextBox 5"/>
          <p:cNvSpPr txBox="1"/>
          <p:nvPr/>
        </p:nvSpPr>
        <p:spPr>
          <a:xfrm>
            <a:off x="3733800" y="5943600"/>
            <a:ext cx="4191000" cy="369332"/>
          </a:xfrm>
          <a:prstGeom prst="rect">
            <a:avLst/>
          </a:prstGeom>
          <a:noFill/>
        </p:spPr>
        <p:txBody>
          <a:bodyPr wrap="square" rtlCol="0">
            <a:spAutoFit/>
          </a:bodyPr>
          <a:lstStyle/>
          <a:p>
            <a:r>
              <a:rPr lang="en-US" dirty="0">
                <a:solidFill>
                  <a:srgbClr val="FF0000"/>
                </a:solidFill>
              </a:rPr>
              <a:t>Developmental Biology 332 (2009) 82–89</a:t>
            </a:r>
          </a:p>
        </p:txBody>
      </p:sp>
      <p:pic>
        <p:nvPicPr>
          <p:cNvPr id="7" name="Snagit_PPTEF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8382" y="228600"/>
            <a:ext cx="7695239" cy="1419048"/>
          </a:xfrm>
          <a:prstGeom prst="rect">
            <a:avLst/>
          </a:prstGeom>
        </p:spPr>
      </p:pic>
    </p:spTree>
    <p:extLst>
      <p:ext uri="{BB962C8B-B14F-4D97-AF65-F5344CB8AC3E}">
        <p14:creationId xmlns:p14="http://schemas.microsoft.com/office/powerpoint/2010/main" val="175951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3F8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6065" y="146958"/>
            <a:ext cx="7761905" cy="2276191"/>
          </a:xfrm>
          <a:prstGeom prst="rect">
            <a:avLst/>
          </a:prstGeom>
        </p:spPr>
      </p:pic>
      <p:pic>
        <p:nvPicPr>
          <p:cNvPr id="6" name="Snagit_PPTED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1" y="2563586"/>
            <a:ext cx="5745342" cy="1295400"/>
          </a:xfrm>
          <a:prstGeom prst="rect">
            <a:avLst/>
          </a:prstGeom>
        </p:spPr>
      </p:pic>
      <p:pic>
        <p:nvPicPr>
          <p:cNvPr id="8" name="Snagit_PPTEC1C"/>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294281" y="3962400"/>
            <a:ext cx="5758298" cy="1066800"/>
          </a:xfrm>
        </p:spPr>
      </p:pic>
      <p:sp>
        <p:nvSpPr>
          <p:cNvPr id="9" name="TextBox 8"/>
          <p:cNvSpPr txBox="1"/>
          <p:nvPr/>
        </p:nvSpPr>
        <p:spPr>
          <a:xfrm>
            <a:off x="2057400" y="5334000"/>
            <a:ext cx="7924800" cy="923330"/>
          </a:xfrm>
          <a:prstGeom prst="rect">
            <a:avLst/>
          </a:prstGeom>
          <a:noFill/>
        </p:spPr>
        <p:txBody>
          <a:bodyPr wrap="square" rtlCol="0">
            <a:spAutoFit/>
          </a:bodyPr>
          <a:lstStyle/>
          <a:p>
            <a:r>
              <a:rPr lang="en-US" dirty="0">
                <a:solidFill>
                  <a:srgbClr val="FFFF00"/>
                </a:solidFill>
              </a:rPr>
              <a:t>the </a:t>
            </a:r>
            <a:r>
              <a:rPr lang="en-US" u="sng" dirty="0">
                <a:solidFill>
                  <a:srgbClr val="FFFF00"/>
                </a:solidFill>
              </a:rPr>
              <a:t>Tbx5 gene</a:t>
            </a:r>
            <a:r>
              <a:rPr lang="en-US" dirty="0">
                <a:solidFill>
                  <a:srgbClr val="FFFF00"/>
                </a:solidFill>
              </a:rPr>
              <a:t>, deeply embedded in the vertebrate </a:t>
            </a:r>
            <a:r>
              <a:rPr lang="en-US" u="sng" dirty="0">
                <a:solidFill>
                  <a:srgbClr val="FFFF00"/>
                </a:solidFill>
              </a:rPr>
              <a:t>heart formation </a:t>
            </a:r>
            <a:r>
              <a:rPr lang="en-US" dirty="0">
                <a:solidFill>
                  <a:srgbClr val="FFFF00"/>
                </a:solidFill>
              </a:rPr>
              <a:t>GRN, turns out to be </a:t>
            </a:r>
            <a:r>
              <a:rPr lang="en-US" u="sng" dirty="0">
                <a:solidFill>
                  <a:srgbClr val="FFFF00"/>
                </a:solidFill>
              </a:rPr>
              <a:t>regulated differently </a:t>
            </a:r>
            <a:r>
              <a:rPr lang="en-US" dirty="0">
                <a:solidFill>
                  <a:srgbClr val="FFFF00"/>
                </a:solidFill>
              </a:rPr>
              <a:t>during heart formation </a:t>
            </a:r>
            <a:r>
              <a:rPr lang="en-US" u="sng" dirty="0">
                <a:solidFill>
                  <a:srgbClr val="FFFF00"/>
                </a:solidFill>
              </a:rPr>
              <a:t>in reptiles </a:t>
            </a:r>
            <a:r>
              <a:rPr lang="en-US" dirty="0">
                <a:solidFill>
                  <a:srgbClr val="FFFF00"/>
                </a:solidFill>
              </a:rPr>
              <a:t>than in birds and mammals,…(p 976)</a:t>
            </a:r>
          </a:p>
        </p:txBody>
      </p:sp>
      <p:sp>
        <p:nvSpPr>
          <p:cNvPr id="10" name="TextBox 9"/>
          <p:cNvSpPr txBox="1"/>
          <p:nvPr/>
        </p:nvSpPr>
        <p:spPr>
          <a:xfrm>
            <a:off x="3657600" y="6248400"/>
            <a:ext cx="5029200" cy="369332"/>
          </a:xfrm>
          <a:prstGeom prst="rect">
            <a:avLst/>
          </a:prstGeom>
          <a:noFill/>
        </p:spPr>
        <p:txBody>
          <a:bodyPr wrap="square" rtlCol="0">
            <a:spAutoFit/>
          </a:bodyPr>
          <a:lstStyle/>
          <a:p>
            <a:pPr algn="ctr"/>
            <a:r>
              <a:rPr lang="en-US" dirty="0">
                <a:solidFill>
                  <a:srgbClr val="FF0000"/>
                </a:solidFill>
              </a:rPr>
              <a:t>Cell 144, March 18, 2011</a:t>
            </a:r>
          </a:p>
        </p:txBody>
      </p:sp>
    </p:spTree>
    <p:extLst>
      <p:ext uri="{BB962C8B-B14F-4D97-AF65-F5344CB8AC3E}">
        <p14:creationId xmlns:p14="http://schemas.microsoft.com/office/powerpoint/2010/main" val="4378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C000"/>
                </a:solidFill>
              </a:rPr>
              <a:t>Eve is “cursed”:</a:t>
            </a:r>
            <a:endParaRPr lang="en-US" dirty="0">
              <a:solidFill>
                <a:srgbClr val="FFC000"/>
              </a:solidFill>
            </a:endParaRPr>
          </a:p>
        </p:txBody>
      </p:sp>
      <p:sp>
        <p:nvSpPr>
          <p:cNvPr id="3" name="Content Placeholder 2"/>
          <p:cNvSpPr>
            <a:spLocks noGrp="1"/>
          </p:cNvSpPr>
          <p:nvPr>
            <p:ph idx="1"/>
          </p:nvPr>
        </p:nvSpPr>
        <p:spPr>
          <a:xfrm>
            <a:off x="1981200" y="1295401"/>
            <a:ext cx="8229600" cy="4830763"/>
          </a:xfrm>
        </p:spPr>
        <p:txBody>
          <a:bodyPr>
            <a:normAutofit/>
          </a:bodyPr>
          <a:lstStyle/>
          <a:p>
            <a:pPr>
              <a:buNone/>
            </a:pPr>
            <a:r>
              <a:rPr lang="en-US" sz="2800" dirty="0">
                <a:solidFill>
                  <a:srgbClr val="FFFF00"/>
                </a:solidFill>
              </a:rPr>
              <a:t>Unto the woman he said, I will greatly multiply thy sorrow and thy conception; in sorrow thou </a:t>
            </a:r>
            <a:r>
              <a:rPr lang="en-US" sz="2800" dirty="0" err="1">
                <a:solidFill>
                  <a:srgbClr val="FFFF00"/>
                </a:solidFill>
              </a:rPr>
              <a:t>shalt</a:t>
            </a:r>
            <a:r>
              <a:rPr lang="en-US" sz="2800" dirty="0">
                <a:solidFill>
                  <a:srgbClr val="FFFF00"/>
                </a:solidFill>
              </a:rPr>
              <a:t> bring forth children; and thy desire shall be to thy husband, and he shall rule over thee. </a:t>
            </a:r>
          </a:p>
          <a:p>
            <a:pPr>
              <a:buNone/>
            </a:pPr>
            <a:r>
              <a:rPr lang="en-US" sz="2800" dirty="0">
                <a:solidFill>
                  <a:srgbClr val="92D050"/>
                </a:solidFill>
              </a:rPr>
              <a:t>							</a:t>
            </a:r>
            <a:r>
              <a:rPr lang="en-US" sz="2800" dirty="0">
                <a:solidFill>
                  <a:srgbClr val="00B0F0"/>
                </a:solidFill>
              </a:rPr>
              <a:t>(Gen 3:16 KJV)</a:t>
            </a:r>
          </a:p>
          <a:p>
            <a:pPr>
              <a:buNone/>
            </a:pPr>
            <a:r>
              <a:rPr lang="en-US" sz="2800" dirty="0">
                <a:solidFill>
                  <a:srgbClr val="FFFF00"/>
                </a:solidFill>
              </a:rPr>
              <a:t>And he said to the woman, "I will increase your trouble in pregnancy and your pain in giving birth. In spite of this, you will still have desire for your husband, yet you will be subject to him." </a:t>
            </a:r>
          </a:p>
          <a:p>
            <a:pPr>
              <a:buNone/>
            </a:pPr>
            <a:r>
              <a:rPr lang="en-US" sz="2800" dirty="0">
                <a:solidFill>
                  <a:srgbClr val="92D050"/>
                </a:solidFill>
              </a:rPr>
              <a:t>							</a:t>
            </a:r>
            <a:r>
              <a:rPr lang="en-US" sz="2800" dirty="0">
                <a:solidFill>
                  <a:srgbClr val="00B0F0"/>
                </a:solidFill>
              </a:rPr>
              <a:t>(Gen 3:16 GNB)</a:t>
            </a:r>
          </a:p>
          <a:p>
            <a:endParaRPr lang="en-US" sz="2800" dirty="0"/>
          </a:p>
          <a:p>
            <a:endParaRPr lang="en-US" sz="2800" dirty="0"/>
          </a:p>
          <a:p>
            <a:pPr>
              <a:buNone/>
            </a:pPr>
            <a:endParaRPr lang="en-US" sz="2800" dirty="0">
              <a:solidFill>
                <a:srgbClr val="92D050"/>
              </a:solidFill>
            </a:endParaRPr>
          </a:p>
          <a:p>
            <a:endParaRPr lang="en-US" sz="2800" dirty="0"/>
          </a:p>
          <a:p>
            <a:endParaRPr lang="en-US" sz="2800" dirty="0"/>
          </a:p>
        </p:txBody>
      </p:sp>
    </p:spTree>
    <p:extLst>
      <p:ext uri="{BB962C8B-B14F-4D97-AF65-F5344CB8AC3E}">
        <p14:creationId xmlns:p14="http://schemas.microsoft.com/office/powerpoint/2010/main" val="402543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Snagit_PPT12E" descr="PPT12E.png"/>
          <p:cNvPicPr>
            <a:picLocks noGrp="1" noChangeAspect="1"/>
          </p:cNvPicPr>
          <p:nvPr>
            <p:ph idx="1"/>
          </p:nvPr>
        </p:nvPicPr>
        <p:blipFill>
          <a:blip r:embed="rId2" cstate="print"/>
          <a:stretch>
            <a:fillRect/>
          </a:stretch>
        </p:blipFill>
        <p:spPr>
          <a:xfrm>
            <a:off x="1752601" y="381001"/>
            <a:ext cx="8772839" cy="1346905"/>
          </a:xfrm>
        </p:spPr>
      </p:pic>
      <p:sp>
        <p:nvSpPr>
          <p:cNvPr id="5" name="TextBox 4"/>
          <p:cNvSpPr txBox="1"/>
          <p:nvPr/>
        </p:nvSpPr>
        <p:spPr>
          <a:xfrm>
            <a:off x="2895600" y="6324600"/>
            <a:ext cx="6096000" cy="369332"/>
          </a:xfrm>
          <a:prstGeom prst="rect">
            <a:avLst/>
          </a:prstGeom>
          <a:noFill/>
        </p:spPr>
        <p:txBody>
          <a:bodyPr wrap="square" rtlCol="0">
            <a:spAutoFit/>
          </a:bodyPr>
          <a:lstStyle/>
          <a:p>
            <a:pPr algn="ctr"/>
            <a:r>
              <a:rPr lang="en-US" dirty="0">
                <a:solidFill>
                  <a:srgbClr val="FFFF00"/>
                </a:solidFill>
              </a:rPr>
              <a:t> </a:t>
            </a:r>
            <a:r>
              <a:rPr lang="en-US" b="1" dirty="0">
                <a:solidFill>
                  <a:srgbClr val="FFFF00"/>
                </a:solidFill>
              </a:rPr>
              <a:t>Nature Genetics       </a:t>
            </a:r>
            <a:r>
              <a:rPr lang="en-US" dirty="0">
                <a:solidFill>
                  <a:srgbClr val="FFFF00"/>
                </a:solidFill>
              </a:rPr>
              <a:t>25 September 2011 </a:t>
            </a:r>
          </a:p>
        </p:txBody>
      </p:sp>
      <p:pic>
        <p:nvPicPr>
          <p:cNvPr id="6" name="Snagit_PPT134" descr="PPT134.png"/>
          <p:cNvPicPr>
            <a:picLocks noChangeAspect="1"/>
          </p:cNvPicPr>
          <p:nvPr/>
        </p:nvPicPr>
        <p:blipFill>
          <a:blip r:embed="rId3" cstate="print"/>
          <a:stretch>
            <a:fillRect/>
          </a:stretch>
        </p:blipFill>
        <p:spPr>
          <a:xfrm>
            <a:off x="3352800" y="1752601"/>
            <a:ext cx="5523810" cy="4457143"/>
          </a:xfrm>
          <a:prstGeom prst="rect">
            <a:avLst/>
          </a:prstGeom>
        </p:spPr>
      </p:pic>
    </p:spTree>
    <p:extLst>
      <p:ext uri="{BB962C8B-B14F-4D97-AF65-F5344CB8AC3E}">
        <p14:creationId xmlns:p14="http://schemas.microsoft.com/office/powerpoint/2010/main" val="36572876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Snagit_PPT647B"/>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2188" y="76201"/>
            <a:ext cx="7009524" cy="3152381"/>
          </a:xfrm>
        </p:spPr>
      </p:pic>
      <p:pic>
        <p:nvPicPr>
          <p:cNvPr id="5" name="Snagit_PPT9E5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1" y="3733801"/>
            <a:ext cx="5276191" cy="2857143"/>
          </a:xfrm>
          <a:prstGeom prst="rect">
            <a:avLst/>
          </a:prstGeom>
        </p:spPr>
      </p:pic>
      <p:sp>
        <p:nvSpPr>
          <p:cNvPr id="3" name="TextBox 2"/>
          <p:cNvSpPr txBox="1"/>
          <p:nvPr/>
        </p:nvSpPr>
        <p:spPr>
          <a:xfrm>
            <a:off x="1981200" y="3962400"/>
            <a:ext cx="3048000" cy="1631216"/>
          </a:xfrm>
          <a:prstGeom prst="rect">
            <a:avLst/>
          </a:prstGeom>
          <a:noFill/>
        </p:spPr>
        <p:txBody>
          <a:bodyPr wrap="square" rtlCol="0">
            <a:spAutoFit/>
          </a:bodyPr>
          <a:lstStyle/>
          <a:p>
            <a:r>
              <a:rPr lang="en-US" sz="2000" b="1" dirty="0">
                <a:solidFill>
                  <a:srgbClr val="FFFF00"/>
                </a:solidFill>
              </a:rPr>
              <a:t>Two LTR Retrotransposon-derived Genes, </a:t>
            </a:r>
            <a:r>
              <a:rPr lang="en-US" sz="2000" b="1" i="1" dirty="0">
                <a:solidFill>
                  <a:srgbClr val="FFFF00"/>
                </a:solidFill>
              </a:rPr>
              <a:t>PEG10 </a:t>
            </a:r>
            <a:r>
              <a:rPr lang="en-US" sz="2000" b="1" dirty="0">
                <a:solidFill>
                  <a:srgbClr val="FFFF00"/>
                </a:solidFill>
              </a:rPr>
              <a:t>and </a:t>
            </a:r>
            <a:r>
              <a:rPr lang="en-US" sz="2000" b="1" i="1" dirty="0">
                <a:solidFill>
                  <a:srgbClr val="FFFF00"/>
                </a:solidFill>
              </a:rPr>
              <a:t>PEG11/RTL1, </a:t>
            </a:r>
            <a:r>
              <a:rPr lang="en-US" sz="2000" b="1" dirty="0">
                <a:solidFill>
                  <a:srgbClr val="FFFF00"/>
                </a:solidFill>
              </a:rPr>
              <a:t>Play an Essential Role in Mammalian Development</a:t>
            </a:r>
            <a:endParaRPr lang="en-US" sz="2000" dirty="0">
              <a:solidFill>
                <a:srgbClr val="FFFF00"/>
              </a:solidFill>
            </a:endParaRPr>
          </a:p>
        </p:txBody>
      </p:sp>
    </p:spTree>
    <p:extLst>
      <p:ext uri="{BB962C8B-B14F-4D97-AF65-F5344CB8AC3E}">
        <p14:creationId xmlns:p14="http://schemas.microsoft.com/office/powerpoint/2010/main" val="362023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533402"/>
            <a:ext cx="7772400" cy="533399"/>
          </a:xfrm>
        </p:spPr>
        <p:txBody>
          <a:bodyPr>
            <a:normAutofit fontScale="90000"/>
          </a:bodyPr>
          <a:lstStyle/>
          <a:p>
            <a:endParaRPr lang="en-US" dirty="0"/>
          </a:p>
        </p:txBody>
      </p:sp>
      <p:sp>
        <p:nvSpPr>
          <p:cNvPr id="3" name="Subtitle 2"/>
          <p:cNvSpPr>
            <a:spLocks noGrp="1"/>
          </p:cNvSpPr>
          <p:nvPr>
            <p:ph type="subTitle" idx="1"/>
          </p:nvPr>
        </p:nvSpPr>
        <p:spPr>
          <a:xfrm>
            <a:off x="1752600" y="1143000"/>
            <a:ext cx="8686800" cy="5562600"/>
          </a:xfrm>
        </p:spPr>
        <p:txBody>
          <a:bodyPr>
            <a:normAutofit fontScale="70000" lnSpcReduction="20000"/>
          </a:bodyPr>
          <a:lstStyle/>
          <a:p>
            <a:r>
              <a:rPr lang="en-US" sz="3300" b="1" dirty="0">
                <a:solidFill>
                  <a:srgbClr val="FFC000"/>
                </a:solidFill>
              </a:rPr>
              <a:t>Review: Human Endogenous Retroviruses and the Placenta</a:t>
            </a:r>
          </a:p>
          <a:p>
            <a:endParaRPr lang="en-US" sz="3300" b="1" dirty="0">
              <a:solidFill>
                <a:schemeClr val="bg1">
                  <a:lumMod val="95000"/>
                </a:schemeClr>
              </a:solidFill>
            </a:endParaRPr>
          </a:p>
          <a:p>
            <a:pPr algn="l"/>
            <a:r>
              <a:rPr lang="en-US" sz="2000" b="1" dirty="0">
                <a:solidFill>
                  <a:schemeClr val="bg1">
                    <a:lumMod val="95000"/>
                  </a:schemeClr>
                </a:solidFill>
              </a:rPr>
              <a:t>Jun Sugimoto, PhD </a:t>
            </a:r>
            <a:r>
              <a:rPr lang="en-US" sz="2000" dirty="0">
                <a:solidFill>
                  <a:schemeClr val="bg1">
                    <a:lumMod val="95000"/>
                  </a:schemeClr>
                </a:solidFill>
              </a:rPr>
              <a:t>University of Missouri-Columbia, Department of Obstetrics, Gynecology and Women's Health, Division of Reproductive Endocrinology and Infertility, Columbia, Missouri, </a:t>
            </a:r>
            <a:r>
              <a:rPr lang="en-US" sz="2000" b="1" dirty="0">
                <a:solidFill>
                  <a:schemeClr val="bg1">
                    <a:lumMod val="95000"/>
                  </a:schemeClr>
                </a:solidFill>
              </a:rPr>
              <a:t>Danny J. Schust, MD</a:t>
            </a:r>
            <a:endParaRPr lang="en-US" sz="2000" dirty="0">
              <a:solidFill>
                <a:schemeClr val="bg1">
                  <a:lumMod val="95000"/>
                </a:schemeClr>
              </a:solidFill>
            </a:endParaRPr>
          </a:p>
          <a:p>
            <a:pPr algn="l"/>
            <a:r>
              <a:rPr lang="en-US" sz="2000" dirty="0">
                <a:solidFill>
                  <a:schemeClr val="bg1">
                    <a:lumMod val="95000"/>
                  </a:schemeClr>
                </a:solidFill>
              </a:rPr>
              <a:t>University of Missouri-Columbia, Department of Obstetrics, Gynecology and Women's Health, Division of Reproductive Endocrinology and Infertility, Columbia, Missouri </a:t>
            </a:r>
          </a:p>
          <a:p>
            <a:pPr algn="l"/>
            <a:endParaRPr lang="en-US" sz="2000" dirty="0">
              <a:solidFill>
                <a:schemeClr val="bg1">
                  <a:lumMod val="95000"/>
                </a:schemeClr>
              </a:solidFill>
            </a:endParaRPr>
          </a:p>
          <a:p>
            <a:pPr algn="l"/>
            <a:r>
              <a:rPr lang="en-US" sz="2500" dirty="0">
                <a:solidFill>
                  <a:schemeClr val="bg1">
                    <a:lumMod val="95000"/>
                  </a:schemeClr>
                </a:solidFill>
              </a:rPr>
              <a:t>Up to 8% of the human genome is of retroviral origin. These</a:t>
            </a:r>
            <a:r>
              <a:rPr lang="en-US" sz="2500" baseline="30000" dirty="0">
                <a:solidFill>
                  <a:schemeClr val="bg1">
                    <a:lumMod val="95000"/>
                  </a:schemeClr>
                </a:solidFill>
              </a:rPr>
              <a:t> </a:t>
            </a:r>
            <a:r>
              <a:rPr lang="en-US" sz="2500" dirty="0">
                <a:solidFill>
                  <a:schemeClr val="bg1">
                    <a:lumMod val="95000"/>
                  </a:schemeClr>
                </a:solidFill>
              </a:rPr>
              <a:t>stably integrated retroviral sequences that characterize the</a:t>
            </a:r>
            <a:r>
              <a:rPr lang="en-US" sz="2500" baseline="30000" dirty="0">
                <a:solidFill>
                  <a:schemeClr val="bg1">
                    <a:lumMod val="95000"/>
                  </a:schemeClr>
                </a:solidFill>
              </a:rPr>
              <a:t> </a:t>
            </a:r>
            <a:r>
              <a:rPr lang="en-US" sz="2500" dirty="0">
                <a:solidFill>
                  <a:schemeClr val="bg1">
                    <a:lumMod val="95000"/>
                  </a:schemeClr>
                </a:solidFill>
              </a:rPr>
              <a:t>human endogenous retrovirus (HERV) arose from retroviral infections</a:t>
            </a:r>
            <a:r>
              <a:rPr lang="en-US" sz="2500" baseline="30000" dirty="0">
                <a:solidFill>
                  <a:schemeClr val="bg1">
                    <a:lumMod val="95000"/>
                  </a:schemeClr>
                </a:solidFill>
              </a:rPr>
              <a:t> </a:t>
            </a:r>
            <a:r>
              <a:rPr lang="en-US" sz="2500" dirty="0">
                <a:solidFill>
                  <a:schemeClr val="bg1">
                    <a:lumMod val="95000"/>
                  </a:schemeClr>
                </a:solidFill>
              </a:rPr>
              <a:t>that occurred more than 25 million years ago. The host and the</a:t>
            </a:r>
            <a:r>
              <a:rPr lang="en-US" sz="2500" baseline="30000" dirty="0">
                <a:solidFill>
                  <a:schemeClr val="bg1">
                    <a:lumMod val="95000"/>
                  </a:schemeClr>
                </a:solidFill>
              </a:rPr>
              <a:t> </a:t>
            </a:r>
            <a:r>
              <a:rPr lang="en-US" sz="2500" dirty="0">
                <a:solidFill>
                  <a:schemeClr val="bg1">
                    <a:lumMod val="95000"/>
                  </a:schemeClr>
                </a:solidFill>
              </a:rPr>
              <a:t>retrovirus have subsequently coevolved as retrovirally derived</a:t>
            </a:r>
            <a:r>
              <a:rPr lang="en-US" sz="2500" baseline="30000" dirty="0">
                <a:solidFill>
                  <a:schemeClr val="bg1">
                    <a:lumMod val="95000"/>
                  </a:schemeClr>
                </a:solidFill>
              </a:rPr>
              <a:t> </a:t>
            </a:r>
            <a:r>
              <a:rPr lang="en-US" sz="2500" dirty="0">
                <a:solidFill>
                  <a:schemeClr val="bg1">
                    <a:lumMod val="95000"/>
                  </a:schemeClr>
                </a:solidFill>
              </a:rPr>
              <a:t>genetic material is propagated in a Mendelian fashion. Although</a:t>
            </a:r>
            <a:r>
              <a:rPr lang="en-US" sz="2500" baseline="30000" dirty="0">
                <a:solidFill>
                  <a:schemeClr val="bg1">
                    <a:lumMod val="95000"/>
                  </a:schemeClr>
                </a:solidFill>
              </a:rPr>
              <a:t> </a:t>
            </a:r>
            <a:r>
              <a:rPr lang="en-US" sz="2500" dirty="0">
                <a:solidFill>
                  <a:schemeClr val="bg1">
                    <a:lumMod val="95000"/>
                  </a:schemeClr>
                </a:solidFill>
              </a:rPr>
              <a:t>most HERV sequences are silenced, several have been described</a:t>
            </a:r>
            <a:r>
              <a:rPr lang="en-US" sz="2500" baseline="30000" dirty="0">
                <a:solidFill>
                  <a:schemeClr val="bg1">
                    <a:lumMod val="95000"/>
                  </a:schemeClr>
                </a:solidFill>
              </a:rPr>
              <a:t> </a:t>
            </a:r>
            <a:r>
              <a:rPr lang="en-US" sz="2500" dirty="0">
                <a:solidFill>
                  <a:schemeClr val="bg1">
                    <a:lumMod val="95000"/>
                  </a:schemeClr>
                </a:solidFill>
              </a:rPr>
              <a:t>that are functional. The effects of some HERV-derived products</a:t>
            </a:r>
            <a:r>
              <a:rPr lang="en-US" sz="2500" baseline="30000" dirty="0">
                <a:solidFill>
                  <a:schemeClr val="bg1">
                    <a:lumMod val="95000"/>
                  </a:schemeClr>
                </a:solidFill>
              </a:rPr>
              <a:t> </a:t>
            </a:r>
            <a:r>
              <a:rPr lang="en-US" sz="2500" dirty="0">
                <a:solidFill>
                  <a:schemeClr val="bg1">
                    <a:lumMod val="95000"/>
                  </a:schemeClr>
                </a:solidFill>
              </a:rPr>
              <a:t>are linked to human disease; others appear essential to human</a:t>
            </a:r>
            <a:r>
              <a:rPr lang="en-US" sz="2500" baseline="30000" dirty="0">
                <a:solidFill>
                  <a:schemeClr val="bg1">
                    <a:lumMod val="95000"/>
                  </a:schemeClr>
                </a:solidFill>
              </a:rPr>
              <a:t> </a:t>
            </a:r>
            <a:r>
              <a:rPr lang="en-US" sz="2500" dirty="0">
                <a:solidFill>
                  <a:schemeClr val="bg1">
                    <a:lumMod val="95000"/>
                  </a:schemeClr>
                </a:solidFill>
              </a:rPr>
              <a:t>organ function. </a:t>
            </a:r>
            <a:r>
              <a:rPr lang="en-US" sz="2500" dirty="0">
                <a:solidFill>
                  <a:srgbClr val="FF0000"/>
                </a:solidFill>
              </a:rPr>
              <a:t>The human placenta, unique in its active expression</a:t>
            </a:r>
            <a:r>
              <a:rPr lang="en-US" sz="2500" baseline="30000" dirty="0">
                <a:solidFill>
                  <a:srgbClr val="FF0000"/>
                </a:solidFill>
              </a:rPr>
              <a:t> </a:t>
            </a:r>
            <a:r>
              <a:rPr lang="en-US" sz="2500" dirty="0">
                <a:solidFill>
                  <a:srgbClr val="FF0000"/>
                </a:solidFill>
              </a:rPr>
              <a:t>of retroviral sequences that are not expressed in other tissues,</a:t>
            </a:r>
            <a:r>
              <a:rPr lang="en-US" sz="2500" baseline="30000" dirty="0">
                <a:solidFill>
                  <a:srgbClr val="FF0000"/>
                </a:solidFill>
              </a:rPr>
              <a:t> </a:t>
            </a:r>
            <a:r>
              <a:rPr lang="en-US" sz="2500" dirty="0">
                <a:solidFill>
                  <a:srgbClr val="FF0000"/>
                </a:solidFill>
              </a:rPr>
              <a:t>may hold the key to an improved understanding of the functional</a:t>
            </a:r>
            <a:r>
              <a:rPr lang="en-US" sz="2500" baseline="30000" dirty="0">
                <a:solidFill>
                  <a:srgbClr val="FF0000"/>
                </a:solidFill>
              </a:rPr>
              <a:t> </a:t>
            </a:r>
            <a:r>
              <a:rPr lang="en-US" sz="2500" dirty="0">
                <a:solidFill>
                  <a:srgbClr val="FF0000"/>
                </a:solidFill>
              </a:rPr>
              <a:t>significance of HERVs. In this review, we discuss the contribution</a:t>
            </a:r>
            <a:r>
              <a:rPr lang="en-US" sz="2500" baseline="30000" dirty="0">
                <a:solidFill>
                  <a:srgbClr val="FF0000"/>
                </a:solidFill>
              </a:rPr>
              <a:t> </a:t>
            </a:r>
            <a:r>
              <a:rPr lang="en-US" sz="2500" dirty="0">
                <a:solidFill>
                  <a:srgbClr val="FF0000"/>
                </a:solidFill>
              </a:rPr>
              <a:t>of retroelements, particularly HERVs, to placental function</a:t>
            </a:r>
            <a:r>
              <a:rPr lang="en-US" sz="2500" baseline="30000" dirty="0">
                <a:solidFill>
                  <a:srgbClr val="FF0000"/>
                </a:solidFill>
              </a:rPr>
              <a:t> </a:t>
            </a:r>
            <a:r>
              <a:rPr lang="en-US" sz="2500" dirty="0">
                <a:solidFill>
                  <a:srgbClr val="FF0000"/>
                </a:solidFill>
              </a:rPr>
              <a:t>and dysfunction</a:t>
            </a:r>
            <a:r>
              <a:rPr lang="en-US" sz="2500" dirty="0">
                <a:solidFill>
                  <a:schemeClr val="bg1">
                    <a:lumMod val="95000"/>
                  </a:schemeClr>
                </a:solidFill>
              </a:rPr>
              <a:t>. We describe fusogenic and immunosuppressive</a:t>
            </a:r>
            <a:r>
              <a:rPr lang="en-US" sz="2500" baseline="30000" dirty="0">
                <a:solidFill>
                  <a:schemeClr val="bg1">
                    <a:lumMod val="95000"/>
                  </a:schemeClr>
                </a:solidFill>
              </a:rPr>
              <a:t> </a:t>
            </a:r>
            <a:r>
              <a:rPr lang="en-US" sz="2500" dirty="0">
                <a:solidFill>
                  <a:schemeClr val="bg1">
                    <a:lumMod val="95000"/>
                  </a:schemeClr>
                </a:solidFill>
              </a:rPr>
              <a:t>HERV activities and emphasize epigenetic regulation of retroelement</a:t>
            </a:r>
            <a:r>
              <a:rPr lang="en-US" sz="2500" baseline="30000" dirty="0">
                <a:solidFill>
                  <a:schemeClr val="bg1">
                    <a:lumMod val="95000"/>
                  </a:schemeClr>
                </a:solidFill>
              </a:rPr>
              <a:t> </a:t>
            </a:r>
            <a:r>
              <a:rPr lang="en-US" sz="2500" dirty="0">
                <a:solidFill>
                  <a:schemeClr val="bg1">
                    <a:lumMod val="95000"/>
                  </a:schemeClr>
                </a:solidFill>
              </a:rPr>
              <a:t>expression.</a:t>
            </a:r>
            <a:r>
              <a:rPr lang="en-US" sz="2500" baseline="30000" dirty="0">
                <a:solidFill>
                  <a:schemeClr val="bg1">
                    <a:lumMod val="95000"/>
                  </a:schemeClr>
                </a:solidFill>
              </a:rPr>
              <a:t> </a:t>
            </a:r>
          </a:p>
          <a:p>
            <a:pPr algn="l"/>
            <a:endParaRPr lang="en-US" sz="2500" dirty="0">
              <a:solidFill>
                <a:schemeClr val="bg1">
                  <a:lumMod val="95000"/>
                </a:schemeClr>
              </a:solidFill>
            </a:endParaRPr>
          </a:p>
          <a:p>
            <a:r>
              <a:rPr lang="en-US" sz="1400" b="1" dirty="0">
                <a:solidFill>
                  <a:schemeClr val="bg1">
                    <a:lumMod val="95000"/>
                  </a:schemeClr>
                </a:solidFill>
              </a:rPr>
              <a:t>Key Words:</a:t>
            </a:r>
            <a:r>
              <a:rPr lang="en-US" sz="1400" dirty="0">
                <a:solidFill>
                  <a:schemeClr val="bg1">
                    <a:lumMod val="95000"/>
                  </a:schemeClr>
                </a:solidFill>
              </a:rPr>
              <a:t> Human endogenous retrovirus • placenta • immunosuppression • fusion • transposon. </a:t>
            </a:r>
          </a:p>
          <a:p>
            <a:r>
              <a:rPr lang="en-US" sz="1400" dirty="0">
                <a:solidFill>
                  <a:schemeClr val="bg1">
                    <a:lumMod val="95000"/>
                  </a:schemeClr>
                </a:solidFill>
              </a:rPr>
              <a:t>This version was published on November 1, 2009</a:t>
            </a:r>
            <a:endParaRPr lang="en-US" sz="1400" dirty="0"/>
          </a:p>
        </p:txBody>
      </p:sp>
      <p:pic>
        <p:nvPicPr>
          <p:cNvPr id="109570" name="Picture 2" descr="F:\Talk Papers\Bobs 2nd Talk must Haves\JPGs of articles\top.gif"/>
          <p:cNvPicPr>
            <a:picLocks noChangeAspect="1" noChangeArrowheads="1"/>
          </p:cNvPicPr>
          <p:nvPr/>
        </p:nvPicPr>
        <p:blipFill>
          <a:blip r:embed="rId2" cstate="print"/>
          <a:srcRect/>
          <a:stretch>
            <a:fillRect/>
          </a:stretch>
        </p:blipFill>
        <p:spPr bwMode="auto">
          <a:xfrm>
            <a:off x="2057401" y="381000"/>
            <a:ext cx="5851071" cy="381000"/>
          </a:xfrm>
          <a:prstGeom prst="rect">
            <a:avLst/>
          </a:prstGeom>
          <a:noFill/>
        </p:spPr>
      </p:pic>
    </p:spTree>
    <p:extLst>
      <p:ext uri="{BB962C8B-B14F-4D97-AF65-F5344CB8AC3E}">
        <p14:creationId xmlns:p14="http://schemas.microsoft.com/office/powerpoint/2010/main" val="18177296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863672"/>
            <a:ext cx="10972800" cy="3537487"/>
          </a:xfrm>
        </p:spPr>
        <p:txBody>
          <a:bodyPr/>
          <a:lstStyle/>
          <a:p>
            <a:pPr marL="0" indent="0">
              <a:buNone/>
            </a:pPr>
            <a:r>
              <a:rPr lang="en-US" sz="4400" dirty="0">
                <a:solidFill>
                  <a:srgbClr val="FFFF00"/>
                </a:solidFill>
              </a:rPr>
              <a:t>Behold, I was </a:t>
            </a:r>
            <a:r>
              <a:rPr lang="en-US" sz="4400" dirty="0" err="1">
                <a:solidFill>
                  <a:srgbClr val="FFFF00"/>
                </a:solidFill>
              </a:rPr>
              <a:t>shapen</a:t>
            </a:r>
            <a:r>
              <a:rPr lang="en-US" sz="4400" dirty="0">
                <a:solidFill>
                  <a:srgbClr val="FFFF00"/>
                </a:solidFill>
              </a:rPr>
              <a:t> in iniquity; and in sin did my mother conceive me.</a:t>
            </a:r>
          </a:p>
          <a:p>
            <a:pPr marL="0" indent="0">
              <a:buNone/>
            </a:pPr>
            <a:r>
              <a:rPr lang="en-US" sz="4400" dirty="0" smtClean="0">
                <a:solidFill>
                  <a:srgbClr val="FFFF00"/>
                </a:solidFill>
              </a:rPr>
              <a:t>							</a:t>
            </a:r>
            <a:r>
              <a:rPr lang="en-US" sz="4400" dirty="0" smtClean="0">
                <a:solidFill>
                  <a:srgbClr val="00B0F0"/>
                </a:solidFill>
              </a:rPr>
              <a:t>(</a:t>
            </a:r>
            <a:r>
              <a:rPr lang="en-US" sz="4400" dirty="0">
                <a:solidFill>
                  <a:srgbClr val="00B0F0"/>
                </a:solidFill>
              </a:rPr>
              <a:t>Psalms 51:5 KJV)</a:t>
            </a:r>
          </a:p>
          <a:p>
            <a:endParaRPr lang="en-US" dirty="0"/>
          </a:p>
        </p:txBody>
      </p:sp>
    </p:spTree>
    <p:extLst>
      <p:ext uri="{BB962C8B-B14F-4D97-AF65-F5344CB8AC3E}">
        <p14:creationId xmlns:p14="http://schemas.microsoft.com/office/powerpoint/2010/main" val="10988009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Adam is “cursed”:</a:t>
            </a:r>
            <a:endParaRPr lang="en-US" dirty="0">
              <a:solidFill>
                <a:srgbClr val="FFC000"/>
              </a:solidFill>
            </a:endParaRPr>
          </a:p>
        </p:txBody>
      </p:sp>
      <p:sp>
        <p:nvSpPr>
          <p:cNvPr id="3" name="Content Placeholder 2"/>
          <p:cNvSpPr>
            <a:spLocks noGrp="1"/>
          </p:cNvSpPr>
          <p:nvPr>
            <p:ph idx="1"/>
          </p:nvPr>
        </p:nvSpPr>
        <p:spPr/>
        <p:txBody>
          <a:bodyPr>
            <a:normAutofit/>
          </a:bodyPr>
          <a:lstStyle/>
          <a:p>
            <a:pPr>
              <a:buNone/>
            </a:pPr>
            <a:r>
              <a:rPr lang="en-US" sz="2400" dirty="0">
                <a:solidFill>
                  <a:srgbClr val="FFFF00"/>
                </a:solidFill>
              </a:rPr>
              <a:t>And he said to the man, "You listened to your wife and ate the fruit which I told you not to eat. Because of what you have done, the ground will be under a curse. You will have to work hard all your life to make it produce enough food for you. It will produce weeds and thorns, and you will have to eat wild plants. You will have to work hard and sweat to make the soil produce anything, until you go back to the soil from which you were formed. You were made from soil, and you will become soil again." </a:t>
            </a:r>
          </a:p>
          <a:p>
            <a:pPr>
              <a:buNone/>
            </a:pPr>
            <a:r>
              <a:rPr lang="en-US" sz="2400" dirty="0">
                <a:solidFill>
                  <a:srgbClr val="92D050"/>
                </a:solidFill>
              </a:rPr>
              <a:t>							</a:t>
            </a:r>
            <a:r>
              <a:rPr lang="en-US" sz="2400" dirty="0" smtClean="0">
                <a:solidFill>
                  <a:srgbClr val="92D050"/>
                </a:solidFill>
              </a:rPr>
              <a:t>                   </a:t>
            </a:r>
            <a:r>
              <a:rPr lang="en-US" sz="2400" dirty="0" smtClean="0">
                <a:solidFill>
                  <a:srgbClr val="00B0F0"/>
                </a:solidFill>
              </a:rPr>
              <a:t>(</a:t>
            </a:r>
            <a:r>
              <a:rPr lang="en-US" sz="2400" dirty="0">
                <a:solidFill>
                  <a:srgbClr val="00B0F0"/>
                </a:solidFill>
              </a:rPr>
              <a:t>Gen 3:17-19)</a:t>
            </a:r>
          </a:p>
          <a:p>
            <a:endParaRPr lang="en-US" sz="2400" dirty="0"/>
          </a:p>
          <a:p>
            <a:endParaRPr lang="en-US" sz="2400" dirty="0"/>
          </a:p>
        </p:txBody>
      </p:sp>
    </p:spTree>
    <p:extLst>
      <p:ext uri="{BB962C8B-B14F-4D97-AF65-F5344CB8AC3E}">
        <p14:creationId xmlns:p14="http://schemas.microsoft.com/office/powerpoint/2010/main" val="220646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Snagit_PPTC94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6400" y="533401"/>
            <a:ext cx="8848124" cy="3285195"/>
          </a:xfrm>
        </p:spPr>
      </p:pic>
      <p:pic>
        <p:nvPicPr>
          <p:cNvPr id="5" name="Snagit_PPTF5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9400" y="4038600"/>
            <a:ext cx="6340730" cy="1447800"/>
          </a:xfrm>
          <a:prstGeom prst="rect">
            <a:avLst/>
          </a:prstGeom>
        </p:spPr>
      </p:pic>
    </p:spTree>
    <p:extLst>
      <p:ext uri="{BB962C8B-B14F-4D97-AF65-F5344CB8AC3E}">
        <p14:creationId xmlns:p14="http://schemas.microsoft.com/office/powerpoint/2010/main" val="198588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Snagit_PPTF55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1" y="641814"/>
            <a:ext cx="8260439" cy="4768387"/>
          </a:xfrm>
        </p:spPr>
      </p:pic>
      <p:sp>
        <p:nvSpPr>
          <p:cNvPr id="5" name="TextBox 4"/>
          <p:cNvSpPr txBox="1"/>
          <p:nvPr/>
        </p:nvSpPr>
        <p:spPr>
          <a:xfrm>
            <a:off x="3810000" y="5867400"/>
            <a:ext cx="4876800" cy="369332"/>
          </a:xfrm>
          <a:prstGeom prst="rect">
            <a:avLst/>
          </a:prstGeom>
          <a:noFill/>
        </p:spPr>
        <p:txBody>
          <a:bodyPr wrap="square" rtlCol="0">
            <a:spAutoFit/>
          </a:bodyPr>
          <a:lstStyle/>
          <a:p>
            <a:pPr algn="ctr"/>
            <a:r>
              <a:rPr lang="en-US" dirty="0">
                <a:solidFill>
                  <a:srgbClr val="FF0000"/>
                </a:solidFill>
              </a:rPr>
              <a:t>Annals of Botany 109: 19–45, 2012</a:t>
            </a:r>
          </a:p>
        </p:txBody>
      </p:sp>
    </p:spTree>
    <p:extLst>
      <p:ext uri="{BB962C8B-B14F-4D97-AF65-F5344CB8AC3E}">
        <p14:creationId xmlns:p14="http://schemas.microsoft.com/office/powerpoint/2010/main" val="2827036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853" y="1332397"/>
            <a:ext cx="10972800" cy="1143000"/>
          </a:xfrm>
        </p:spPr>
        <p:txBody>
          <a:bodyPr>
            <a:normAutofit/>
          </a:bodyPr>
          <a:lstStyle/>
          <a:p>
            <a:r>
              <a:rPr lang="en-US" sz="4800" dirty="0" smtClean="0">
                <a:solidFill>
                  <a:srgbClr val="FFC000"/>
                </a:solidFill>
              </a:rPr>
              <a:t>Thought Experiment</a:t>
            </a:r>
            <a:endParaRPr lang="en-US" sz="4800" dirty="0">
              <a:solidFill>
                <a:srgbClr val="FFC000"/>
              </a:solidFill>
            </a:endParaRPr>
          </a:p>
        </p:txBody>
      </p:sp>
      <p:pic>
        <p:nvPicPr>
          <p:cNvPr id="12" name="Snagit_PPT19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8789" y="3285301"/>
            <a:ext cx="1136929" cy="1778157"/>
          </a:xfrm>
          <a:prstGeom prst="rect">
            <a:avLst/>
          </a:prstGeom>
        </p:spPr>
      </p:pic>
      <p:sp>
        <p:nvSpPr>
          <p:cNvPr id="13" name="Content Placeholder 12"/>
          <p:cNvSpPr>
            <a:spLocks noGrp="1"/>
          </p:cNvSpPr>
          <p:nvPr>
            <p:ph idx="1"/>
          </p:nvPr>
        </p:nvSpPr>
        <p:spPr>
          <a:xfrm>
            <a:off x="721963" y="5575019"/>
            <a:ext cx="10972800" cy="806408"/>
          </a:xfrm>
        </p:spPr>
        <p:txBody>
          <a:bodyPr/>
          <a:lstStyle/>
          <a:p>
            <a:endParaRPr lang="en-US" dirty="0"/>
          </a:p>
        </p:txBody>
      </p:sp>
    </p:spTree>
    <p:extLst>
      <p:ext uri="{BB962C8B-B14F-4D97-AF65-F5344CB8AC3E}">
        <p14:creationId xmlns:p14="http://schemas.microsoft.com/office/powerpoint/2010/main" val="420714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Snagit_PPTA4" descr="PPTA4.png"/>
          <p:cNvPicPr>
            <a:picLocks noGrp="1" noChangeAspect="1"/>
          </p:cNvPicPr>
          <p:nvPr>
            <p:ph idx="1"/>
          </p:nvPr>
        </p:nvPicPr>
        <p:blipFill>
          <a:blip r:embed="rId2" cstate="print"/>
          <a:stretch>
            <a:fillRect/>
          </a:stretch>
        </p:blipFill>
        <p:spPr>
          <a:xfrm>
            <a:off x="1676401" y="152400"/>
            <a:ext cx="8898277" cy="1447800"/>
          </a:xfrm>
        </p:spPr>
      </p:pic>
      <p:sp>
        <p:nvSpPr>
          <p:cNvPr id="4" name="TextBox 3"/>
          <p:cNvSpPr txBox="1"/>
          <p:nvPr/>
        </p:nvSpPr>
        <p:spPr>
          <a:xfrm>
            <a:off x="3276600" y="6248400"/>
            <a:ext cx="5181600" cy="369332"/>
          </a:xfrm>
          <a:prstGeom prst="rect">
            <a:avLst/>
          </a:prstGeom>
          <a:noFill/>
        </p:spPr>
        <p:txBody>
          <a:bodyPr wrap="square" rtlCol="0">
            <a:spAutoFit/>
          </a:bodyPr>
          <a:lstStyle/>
          <a:p>
            <a:pPr algn="ctr"/>
            <a:r>
              <a:rPr lang="en-US" dirty="0">
                <a:solidFill>
                  <a:srgbClr val="FF0000"/>
                </a:solidFill>
              </a:rPr>
              <a:t>Aging Cell - 2013 Blackwell Publishing Ltd</a:t>
            </a:r>
          </a:p>
        </p:txBody>
      </p:sp>
      <p:pic>
        <p:nvPicPr>
          <p:cNvPr id="6" name="Snagit_PPTC1" descr="PPTC1.png"/>
          <p:cNvPicPr>
            <a:picLocks noChangeAspect="1"/>
          </p:cNvPicPr>
          <p:nvPr/>
        </p:nvPicPr>
        <p:blipFill>
          <a:blip r:embed="rId3" cstate="print"/>
          <a:stretch>
            <a:fillRect/>
          </a:stretch>
        </p:blipFill>
        <p:spPr>
          <a:xfrm>
            <a:off x="1524000" y="2971800"/>
            <a:ext cx="9144000" cy="3273136"/>
          </a:xfrm>
          <a:prstGeom prst="rect">
            <a:avLst/>
          </a:prstGeom>
        </p:spPr>
      </p:pic>
      <p:pic>
        <p:nvPicPr>
          <p:cNvPr id="7" name="Snagit_PPTC5" descr="PPTC5.png"/>
          <p:cNvPicPr>
            <a:picLocks noChangeAspect="1"/>
          </p:cNvPicPr>
          <p:nvPr/>
        </p:nvPicPr>
        <p:blipFill>
          <a:blip r:embed="rId4" cstate="print"/>
          <a:stretch>
            <a:fillRect/>
          </a:stretch>
        </p:blipFill>
        <p:spPr>
          <a:xfrm>
            <a:off x="1676400" y="1600200"/>
            <a:ext cx="4800000" cy="1390476"/>
          </a:xfrm>
          <a:prstGeom prst="rect">
            <a:avLst/>
          </a:prstGeom>
        </p:spPr>
      </p:pic>
    </p:spTree>
    <p:extLst>
      <p:ext uri="{BB962C8B-B14F-4D97-AF65-F5344CB8AC3E}">
        <p14:creationId xmlns:p14="http://schemas.microsoft.com/office/powerpoint/2010/main" val="288201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82562"/>
          </a:xfrm>
        </p:spPr>
        <p:txBody>
          <a:bodyPr>
            <a:normAutofit fontScale="90000"/>
          </a:bodyPr>
          <a:lstStyle/>
          <a:p>
            <a:endParaRPr lang="en-US" dirty="0"/>
          </a:p>
        </p:txBody>
      </p:sp>
      <p:sp>
        <p:nvSpPr>
          <p:cNvPr id="3" name="Content Placeholder 2"/>
          <p:cNvSpPr>
            <a:spLocks noGrp="1"/>
          </p:cNvSpPr>
          <p:nvPr>
            <p:ph idx="1"/>
          </p:nvPr>
        </p:nvSpPr>
        <p:spPr>
          <a:xfrm>
            <a:off x="609600" y="507569"/>
            <a:ext cx="10972800" cy="5978472"/>
          </a:xfrm>
        </p:spPr>
        <p:txBody>
          <a:bodyPr>
            <a:normAutofit/>
          </a:bodyPr>
          <a:lstStyle/>
          <a:p>
            <a:pPr marL="0" indent="0">
              <a:buNone/>
            </a:pPr>
            <a:r>
              <a:rPr lang="en-US" sz="2400" dirty="0">
                <a:solidFill>
                  <a:srgbClr val="FFFF00"/>
                </a:solidFill>
              </a:rPr>
              <a:t>Why should ye be stricken any more? ye will revolt more and more: the whole head is sick, and the whole heart faint. From the sole of the foot even unto the head there is no soundness in it; but wounds, and bruises, and </a:t>
            </a:r>
            <a:r>
              <a:rPr lang="en-US" sz="2400" dirty="0" err="1">
                <a:solidFill>
                  <a:srgbClr val="FFFF00"/>
                </a:solidFill>
              </a:rPr>
              <a:t>putrifying</a:t>
            </a:r>
            <a:r>
              <a:rPr lang="en-US" sz="2400" dirty="0">
                <a:solidFill>
                  <a:srgbClr val="FFFF00"/>
                </a:solidFill>
              </a:rPr>
              <a:t> sores: they have not been closed, neither bound up, neither mollified with ointment</a:t>
            </a:r>
            <a:r>
              <a:rPr lang="en-US" sz="2400" dirty="0" smtClean="0">
                <a:solidFill>
                  <a:srgbClr val="FFFF00"/>
                </a:solidFill>
              </a:rPr>
              <a:t>.                   </a:t>
            </a:r>
            <a:r>
              <a:rPr lang="en-US" sz="2400" dirty="0" smtClean="0">
                <a:solidFill>
                  <a:srgbClr val="00B0F0"/>
                </a:solidFill>
              </a:rPr>
              <a:t>(</a:t>
            </a:r>
            <a:r>
              <a:rPr lang="en-US" sz="2400" dirty="0">
                <a:solidFill>
                  <a:srgbClr val="00B0F0"/>
                </a:solidFill>
              </a:rPr>
              <a:t>Isa </a:t>
            </a:r>
            <a:r>
              <a:rPr lang="en-US" sz="2400" dirty="0" smtClean="0">
                <a:solidFill>
                  <a:srgbClr val="00B0F0"/>
                </a:solidFill>
              </a:rPr>
              <a:t>1:5-6)</a:t>
            </a:r>
          </a:p>
          <a:p>
            <a:pPr marL="0" indent="0">
              <a:buNone/>
            </a:pPr>
            <a:endParaRPr lang="en-US" sz="2400" dirty="0">
              <a:solidFill>
                <a:srgbClr val="00B0F0"/>
              </a:solidFill>
            </a:endParaRPr>
          </a:p>
          <a:p>
            <a:pPr marL="0" indent="0">
              <a:buNone/>
            </a:pPr>
            <a:r>
              <a:rPr lang="en-US" sz="2400" dirty="0">
                <a:solidFill>
                  <a:srgbClr val="FFFF00"/>
                </a:solidFill>
              </a:rPr>
              <a:t>They are all gone aside, they are all together become filthy: there is none that doeth good, no, not one</a:t>
            </a:r>
            <a:r>
              <a:rPr lang="en-US" sz="2400" dirty="0" smtClean="0">
                <a:solidFill>
                  <a:srgbClr val="FFFF00"/>
                </a:solidFill>
              </a:rPr>
              <a:t>.    </a:t>
            </a:r>
            <a:r>
              <a:rPr lang="en-US" sz="2400" dirty="0" smtClean="0">
                <a:solidFill>
                  <a:srgbClr val="00B0F0"/>
                </a:solidFill>
              </a:rPr>
              <a:t>						   	    (</a:t>
            </a:r>
            <a:r>
              <a:rPr lang="en-US" sz="2400" dirty="0" err="1">
                <a:solidFill>
                  <a:srgbClr val="00B0F0"/>
                </a:solidFill>
              </a:rPr>
              <a:t>Psa</a:t>
            </a:r>
            <a:r>
              <a:rPr lang="en-US" sz="2400" dirty="0">
                <a:solidFill>
                  <a:srgbClr val="00B0F0"/>
                </a:solidFill>
              </a:rPr>
              <a:t> 14:3</a:t>
            </a:r>
            <a:r>
              <a:rPr lang="en-US" sz="2400" dirty="0" smtClean="0">
                <a:solidFill>
                  <a:srgbClr val="00B0F0"/>
                </a:solidFill>
              </a:rPr>
              <a:t>)</a:t>
            </a:r>
          </a:p>
          <a:p>
            <a:pPr marL="0" indent="0">
              <a:buNone/>
            </a:pPr>
            <a:endParaRPr lang="en-US" sz="2400" dirty="0">
              <a:solidFill>
                <a:srgbClr val="00B0F0"/>
              </a:solidFill>
            </a:endParaRPr>
          </a:p>
          <a:p>
            <a:pPr marL="0" indent="0">
              <a:buNone/>
            </a:pPr>
            <a:r>
              <a:rPr lang="en-US" sz="2400" dirty="0" smtClean="0">
                <a:solidFill>
                  <a:srgbClr val="FFFF00"/>
                </a:solidFill>
              </a:rPr>
              <a:t>In </a:t>
            </a:r>
            <a:r>
              <a:rPr lang="en-US" sz="2400" dirty="0">
                <a:solidFill>
                  <a:srgbClr val="FFFF00"/>
                </a:solidFill>
              </a:rPr>
              <a:t>meekness instructing those that oppose themselves; if God peradventure will give them repentance to the acknowledging of the truth; And that they may recover themselves out of the snare of the devil, who are taken captive by him at his will</a:t>
            </a:r>
            <a:r>
              <a:rPr lang="en-US" sz="2400" dirty="0" smtClean="0">
                <a:solidFill>
                  <a:srgbClr val="FFFF00"/>
                </a:solidFill>
              </a:rPr>
              <a:t>.         </a:t>
            </a:r>
            <a:r>
              <a:rPr lang="en-US" sz="2400" dirty="0" smtClean="0">
                <a:solidFill>
                  <a:srgbClr val="00B0F0"/>
                </a:solidFill>
              </a:rPr>
              <a:t>									    (</a:t>
            </a:r>
            <a:r>
              <a:rPr lang="en-US" sz="2400" dirty="0">
                <a:solidFill>
                  <a:srgbClr val="00B0F0"/>
                </a:solidFill>
              </a:rPr>
              <a:t>2Ti 2:25-26)</a:t>
            </a:r>
          </a:p>
        </p:txBody>
      </p:sp>
    </p:spTree>
    <p:extLst>
      <p:ext uri="{BB962C8B-B14F-4D97-AF65-F5344CB8AC3E}">
        <p14:creationId xmlns:p14="http://schemas.microsoft.com/office/powerpoint/2010/main" val="198902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334962"/>
          </a:xfrm>
        </p:spPr>
        <p:txBody>
          <a:bodyPr>
            <a:normAutofit fontScale="90000"/>
          </a:bodyPr>
          <a:lstStyle/>
          <a:p>
            <a:endParaRPr lang="en-US" dirty="0"/>
          </a:p>
        </p:txBody>
      </p:sp>
      <p:pic>
        <p:nvPicPr>
          <p:cNvPr id="4" name="TTWH Vid.wmv">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2019300" y="1577975"/>
            <a:ext cx="8153400" cy="4572000"/>
          </a:xfrm>
          <a:prstGeom prst="rect">
            <a:avLst/>
          </a:prstGeom>
        </p:spPr>
      </p:pic>
      <p:pic>
        <p:nvPicPr>
          <p:cNvPr id="5" name="TTWH Vid.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2057400" y="1143000"/>
            <a:ext cx="8153400" cy="4572000"/>
          </a:xfrm>
          <a:prstGeom prst="rect">
            <a:avLst/>
          </a:prstGeom>
        </p:spPr>
      </p:pic>
    </p:spTree>
    <p:extLst>
      <p:ext uri="{BB962C8B-B14F-4D97-AF65-F5344CB8AC3E}">
        <p14:creationId xmlns:p14="http://schemas.microsoft.com/office/powerpoint/2010/main" val="2772624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video fullScrn="1">
              <p:cMediaNode vol="80000">
                <p:cTn id="8" fill="remove"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471" y="592353"/>
            <a:ext cx="10972800" cy="2751407"/>
          </a:xfrm>
        </p:spPr>
        <p:txBody>
          <a:bodyPr/>
          <a:lstStyle/>
          <a:p>
            <a:pPr algn="l"/>
            <a:r>
              <a:rPr lang="en-US" sz="3200" dirty="0">
                <a:solidFill>
                  <a:srgbClr val="FFFF00"/>
                </a:solidFill>
              </a:rPr>
              <a:t>"Those who see you will gaze at you, And consider you, saying: 'Is this the man who made the earth tremble, Who shook kingdoms, Who made the world as a wilderness And destroyed its cities, Who did not open the house of his prisoners?‘</a:t>
            </a:r>
            <a:r>
              <a:rPr lang="en-US" sz="2400" dirty="0">
                <a:solidFill>
                  <a:srgbClr val="FFFF00"/>
                </a:solidFill>
              </a:rPr>
              <a:t>	</a:t>
            </a:r>
            <a:r>
              <a:rPr lang="en-US" sz="2400" i="1" dirty="0">
                <a:solidFill>
                  <a:srgbClr val="FFFF00"/>
                </a:solidFill>
              </a:rPr>
              <a:t>						 </a:t>
            </a:r>
            <a:r>
              <a:rPr lang="en-US" sz="2400" i="1" dirty="0" smtClean="0">
                <a:solidFill>
                  <a:srgbClr val="FFFF00"/>
                </a:solidFill>
              </a:rPr>
              <a:t>			</a:t>
            </a:r>
            <a:r>
              <a:rPr lang="en-US" sz="3200" dirty="0" smtClean="0">
                <a:solidFill>
                  <a:srgbClr val="00B0F0"/>
                </a:solidFill>
              </a:rPr>
              <a:t>(</a:t>
            </a:r>
            <a:r>
              <a:rPr lang="en-US" sz="3200" dirty="0">
                <a:solidFill>
                  <a:srgbClr val="00B0F0"/>
                </a:solidFill>
              </a:rPr>
              <a:t>Isa 14:16-17)</a:t>
            </a:r>
          </a:p>
        </p:txBody>
      </p:sp>
      <p:sp>
        <p:nvSpPr>
          <p:cNvPr id="3" name="Content Placeholder 2"/>
          <p:cNvSpPr>
            <a:spLocks noGrp="1"/>
          </p:cNvSpPr>
          <p:nvPr>
            <p:ph idx="1"/>
          </p:nvPr>
        </p:nvSpPr>
        <p:spPr>
          <a:xfrm>
            <a:off x="601851" y="3936570"/>
            <a:ext cx="10972800" cy="2410445"/>
          </a:xfrm>
        </p:spPr>
        <p:txBody>
          <a:bodyPr>
            <a:normAutofit/>
          </a:bodyPr>
          <a:lstStyle/>
          <a:p>
            <a:pPr marL="0" indent="0">
              <a:buNone/>
            </a:pPr>
            <a:r>
              <a:rPr lang="en-US" sz="3600" dirty="0">
                <a:solidFill>
                  <a:srgbClr val="FFFF00"/>
                </a:solidFill>
              </a:rPr>
              <a:t>To open the blind eyes, to bring out the prisoners from the prison, and them that sit in darkness out of the prison house</a:t>
            </a:r>
            <a:r>
              <a:rPr lang="en-US" sz="3600" dirty="0" smtClean="0">
                <a:solidFill>
                  <a:srgbClr val="FFFF00"/>
                </a:solidFill>
              </a:rPr>
              <a:t>.                                                                          </a:t>
            </a:r>
            <a:r>
              <a:rPr lang="en-US" sz="3600" dirty="0" smtClean="0">
                <a:solidFill>
                  <a:srgbClr val="00B0F0"/>
                </a:solidFill>
              </a:rPr>
              <a:t>(</a:t>
            </a:r>
            <a:r>
              <a:rPr lang="en-US" sz="3600" dirty="0">
                <a:solidFill>
                  <a:srgbClr val="00B0F0"/>
                </a:solidFill>
              </a:rPr>
              <a:t>Isa 42:7)</a:t>
            </a:r>
          </a:p>
        </p:txBody>
      </p:sp>
    </p:spTree>
    <p:extLst>
      <p:ext uri="{BB962C8B-B14F-4D97-AF65-F5344CB8AC3E}">
        <p14:creationId xmlns:p14="http://schemas.microsoft.com/office/powerpoint/2010/main" val="253848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3001962"/>
          </a:xfrm>
        </p:spPr>
        <p:txBody>
          <a:bodyPr>
            <a:noAutofit/>
          </a:bodyPr>
          <a:lstStyle/>
          <a:p>
            <a:pPr algn="l"/>
            <a:r>
              <a:rPr lang="en-US" sz="2000" dirty="0">
                <a:solidFill>
                  <a:srgbClr val="92D050"/>
                </a:solidFill>
              </a:rPr>
              <a:t>Mat 13:24 </a:t>
            </a:r>
            <a:r>
              <a:rPr lang="en-US" sz="2000" dirty="0">
                <a:solidFill>
                  <a:srgbClr val="FFC000"/>
                </a:solidFill>
              </a:rPr>
              <a:t>Another parable put he forth to them, saying, The kingdom of </a:t>
            </a:r>
            <a:br>
              <a:rPr lang="en-US" sz="2000" dirty="0">
                <a:solidFill>
                  <a:srgbClr val="FFC000"/>
                </a:solidFill>
              </a:rPr>
            </a:br>
            <a:r>
              <a:rPr lang="en-US" sz="2000" dirty="0">
                <a:solidFill>
                  <a:srgbClr val="FFC000"/>
                </a:solidFill>
              </a:rPr>
              <a:t>heaven is likened to a man which sowed good seed in his field:</a:t>
            </a:r>
            <a:br>
              <a:rPr lang="en-US" sz="2000" dirty="0">
                <a:solidFill>
                  <a:srgbClr val="FFC000"/>
                </a:solidFill>
              </a:rPr>
            </a:br>
            <a:r>
              <a:rPr lang="en-US" sz="2000" dirty="0">
                <a:solidFill>
                  <a:srgbClr val="FFC000"/>
                </a:solidFill>
              </a:rPr>
              <a:t/>
            </a:r>
            <a:br>
              <a:rPr lang="en-US" sz="2000" dirty="0">
                <a:solidFill>
                  <a:srgbClr val="FFC000"/>
                </a:solidFill>
              </a:rPr>
            </a:br>
            <a:r>
              <a:rPr lang="en-US" sz="2000" dirty="0">
                <a:solidFill>
                  <a:srgbClr val="92D050"/>
                </a:solidFill>
              </a:rPr>
              <a:t>Mat 13:25 </a:t>
            </a:r>
            <a:r>
              <a:rPr lang="en-US" sz="2000" dirty="0">
                <a:solidFill>
                  <a:srgbClr val="FFC000"/>
                </a:solidFill>
              </a:rPr>
              <a:t>But while men slept, his enemy came and sowed tares among the </a:t>
            </a:r>
            <a:br>
              <a:rPr lang="en-US" sz="2000" dirty="0">
                <a:solidFill>
                  <a:srgbClr val="FFC000"/>
                </a:solidFill>
              </a:rPr>
            </a:br>
            <a:r>
              <a:rPr lang="en-US" sz="2000" dirty="0">
                <a:solidFill>
                  <a:srgbClr val="FFC000"/>
                </a:solidFill>
              </a:rPr>
              <a:t>wheat, and went his way.</a:t>
            </a:r>
          </a:p>
        </p:txBody>
      </p:sp>
      <p:sp>
        <p:nvSpPr>
          <p:cNvPr id="3" name="Content Placeholder 2"/>
          <p:cNvSpPr>
            <a:spLocks noGrp="1"/>
          </p:cNvSpPr>
          <p:nvPr>
            <p:ph idx="1"/>
          </p:nvPr>
        </p:nvSpPr>
        <p:spPr>
          <a:xfrm>
            <a:off x="1981200" y="2590800"/>
            <a:ext cx="8229600" cy="3429000"/>
          </a:xfrm>
        </p:spPr>
        <p:txBody>
          <a:bodyPr anchor="ctr">
            <a:normAutofit/>
          </a:bodyPr>
          <a:lstStyle/>
          <a:p>
            <a:pPr>
              <a:buNone/>
            </a:pPr>
            <a:r>
              <a:rPr lang="en-US" sz="2000" dirty="0">
                <a:solidFill>
                  <a:srgbClr val="92D050"/>
                </a:solidFill>
              </a:rPr>
              <a:t>Mat 13:26 </a:t>
            </a:r>
            <a:r>
              <a:rPr lang="en-US" sz="2000" dirty="0">
                <a:solidFill>
                  <a:srgbClr val="FFC000"/>
                </a:solidFill>
              </a:rPr>
              <a:t>But when the blade was sprung up, and brought forth fruit, then </a:t>
            </a:r>
          </a:p>
          <a:p>
            <a:pPr>
              <a:buNone/>
            </a:pPr>
            <a:r>
              <a:rPr lang="en-US" sz="2000" dirty="0">
                <a:solidFill>
                  <a:srgbClr val="FFC000"/>
                </a:solidFill>
              </a:rPr>
              <a:t>appeared the tares also.</a:t>
            </a:r>
          </a:p>
          <a:p>
            <a:pPr>
              <a:buNone/>
            </a:pPr>
            <a:endParaRPr lang="en-US" sz="2000" dirty="0">
              <a:solidFill>
                <a:srgbClr val="FFC000"/>
              </a:solidFill>
            </a:endParaRPr>
          </a:p>
          <a:p>
            <a:pPr>
              <a:buNone/>
            </a:pPr>
            <a:r>
              <a:rPr lang="en-US" sz="2000" dirty="0">
                <a:solidFill>
                  <a:srgbClr val="92D050"/>
                </a:solidFill>
              </a:rPr>
              <a:t>Mat 13:27 </a:t>
            </a:r>
            <a:r>
              <a:rPr lang="en-US" sz="2000" dirty="0">
                <a:solidFill>
                  <a:srgbClr val="FFC000"/>
                </a:solidFill>
              </a:rPr>
              <a:t>So the servants of the householder came and said to him, Sir, did </a:t>
            </a:r>
          </a:p>
          <a:p>
            <a:pPr>
              <a:buNone/>
            </a:pPr>
            <a:r>
              <a:rPr lang="en-US" sz="2000" dirty="0">
                <a:solidFill>
                  <a:srgbClr val="FFC000"/>
                </a:solidFill>
              </a:rPr>
              <a:t>not you sow good seed in your field? from where then has it tares?</a:t>
            </a:r>
          </a:p>
          <a:p>
            <a:pPr>
              <a:buNone/>
            </a:pPr>
            <a:endParaRPr lang="en-US" sz="2000" dirty="0">
              <a:solidFill>
                <a:srgbClr val="FFC000"/>
              </a:solidFill>
            </a:endParaRPr>
          </a:p>
          <a:p>
            <a:pPr>
              <a:buNone/>
            </a:pPr>
            <a:r>
              <a:rPr lang="en-US" sz="2000" dirty="0">
                <a:solidFill>
                  <a:srgbClr val="92D050"/>
                </a:solidFill>
              </a:rPr>
              <a:t>Mat 13:28 </a:t>
            </a:r>
            <a:r>
              <a:rPr lang="en-US" sz="2000" dirty="0">
                <a:solidFill>
                  <a:srgbClr val="FFC000"/>
                </a:solidFill>
              </a:rPr>
              <a:t>He said to them, An enemy has done this.  AKJV</a:t>
            </a:r>
          </a:p>
        </p:txBody>
      </p:sp>
    </p:spTree>
    <p:extLst>
      <p:ext uri="{BB962C8B-B14F-4D97-AF65-F5344CB8AC3E}">
        <p14:creationId xmlns:p14="http://schemas.microsoft.com/office/powerpoint/2010/main" val="188489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solidFill>
                  <a:srgbClr val="FFFF00"/>
                </a:solidFill>
              </a:rPr>
              <a:t>How art thou fallen from heaven, O Lucifer, son of the morning! how art thou cut down to the ground, which didst weaken the nations! For thou hast said in thine heart, I will ascend into heaven, I will exalt my throne above the stars of God: I will sit also upon the mount of the congregation, in the sides of the north: I will ascend above the heights of the clouds; I will be like the most High</a:t>
            </a:r>
            <a:r>
              <a:rPr lang="en-US" dirty="0" smtClean="0">
                <a:solidFill>
                  <a:srgbClr val="FFFF00"/>
                </a:solidFill>
              </a:rPr>
              <a:t>.						</a:t>
            </a:r>
            <a:r>
              <a:rPr lang="en-US" dirty="0" smtClean="0">
                <a:solidFill>
                  <a:srgbClr val="00B0F0"/>
                </a:solidFill>
              </a:rPr>
              <a:t>(</a:t>
            </a:r>
            <a:r>
              <a:rPr lang="en-US" dirty="0">
                <a:solidFill>
                  <a:srgbClr val="00B0F0"/>
                </a:solidFill>
              </a:rPr>
              <a:t>Isa 14:12-14)</a:t>
            </a:r>
          </a:p>
        </p:txBody>
      </p:sp>
    </p:spTree>
    <p:extLst>
      <p:ext uri="{BB962C8B-B14F-4D97-AF65-F5344CB8AC3E}">
        <p14:creationId xmlns:p14="http://schemas.microsoft.com/office/powerpoint/2010/main" val="4992665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7445979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149798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759971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190805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102" y="778333"/>
            <a:ext cx="10972800" cy="1143000"/>
          </a:xfrm>
        </p:spPr>
        <p:txBody>
          <a:bodyPr/>
          <a:lstStyle/>
          <a:p>
            <a:r>
              <a:rPr lang="en-US" dirty="0" smtClean="0">
                <a:solidFill>
                  <a:srgbClr val="FFC000"/>
                </a:solidFill>
              </a:rPr>
              <a:t>The Answers</a:t>
            </a:r>
            <a:endParaRPr lang="en-US" dirty="0">
              <a:solidFill>
                <a:srgbClr val="FFC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013" y="2646080"/>
            <a:ext cx="2095500" cy="2000250"/>
          </a:xfrm>
          <a:prstGeom prst="rect">
            <a:avLst/>
          </a:prstGeom>
        </p:spPr>
      </p:pic>
      <p:pic>
        <p:nvPicPr>
          <p:cNvPr id="5" name="Snagit_PPT7C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0486" y="2646080"/>
            <a:ext cx="973805" cy="2000250"/>
          </a:xfrm>
          <a:prstGeom prst="rect">
            <a:avLst/>
          </a:prstGeom>
        </p:spPr>
      </p:pic>
      <p:pic>
        <p:nvPicPr>
          <p:cNvPr id="6" name="Picture 5"/>
          <p:cNvPicPr>
            <a:picLocks noChangeAspect="1"/>
          </p:cNvPicPr>
          <p:nvPr/>
        </p:nvPicPr>
        <p:blipFill>
          <a:blip r:embed="rId4"/>
          <a:stretch>
            <a:fillRect/>
          </a:stretch>
        </p:blipFill>
        <p:spPr>
          <a:xfrm>
            <a:off x="3945974" y="2646080"/>
            <a:ext cx="4693193" cy="1178127"/>
          </a:xfrm>
          <a:prstGeom prst="rect">
            <a:avLst/>
          </a:prstGeom>
        </p:spPr>
      </p:pic>
      <p:pic>
        <p:nvPicPr>
          <p:cNvPr id="7" name="Picture 6"/>
          <p:cNvPicPr>
            <a:picLocks noChangeAspect="1"/>
          </p:cNvPicPr>
          <p:nvPr/>
        </p:nvPicPr>
        <p:blipFill>
          <a:blip r:embed="rId5"/>
          <a:stretch>
            <a:fillRect/>
          </a:stretch>
        </p:blipFill>
        <p:spPr>
          <a:xfrm>
            <a:off x="8870850" y="2646080"/>
            <a:ext cx="3012184" cy="2000250"/>
          </a:xfrm>
          <a:prstGeom prst="rect">
            <a:avLst/>
          </a:prstGeom>
        </p:spPr>
      </p:pic>
    </p:spTree>
    <p:extLst>
      <p:ext uri="{BB962C8B-B14F-4D97-AF65-F5344CB8AC3E}">
        <p14:creationId xmlns:p14="http://schemas.microsoft.com/office/powerpoint/2010/main" val="376808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Snagit_PPT246" descr="PPT246.png"/>
          <p:cNvPicPr>
            <a:picLocks noGrp="1" noChangeAspect="1"/>
          </p:cNvPicPr>
          <p:nvPr>
            <p:ph idx="1"/>
          </p:nvPr>
        </p:nvPicPr>
        <p:blipFill>
          <a:blip r:embed="rId2" cstate="print"/>
          <a:stretch>
            <a:fillRect/>
          </a:stretch>
        </p:blipFill>
        <p:spPr>
          <a:xfrm>
            <a:off x="2819400" y="1752600"/>
            <a:ext cx="6366472" cy="3048000"/>
          </a:xfrm>
        </p:spPr>
      </p:pic>
      <p:sp>
        <p:nvSpPr>
          <p:cNvPr id="4" name="Rectangle 3"/>
          <p:cNvSpPr/>
          <p:nvPr/>
        </p:nvSpPr>
        <p:spPr>
          <a:xfrm>
            <a:off x="4191000" y="5715000"/>
            <a:ext cx="3205686" cy="369332"/>
          </a:xfrm>
          <a:prstGeom prst="rect">
            <a:avLst/>
          </a:prstGeom>
        </p:spPr>
        <p:txBody>
          <a:bodyPr wrap="none">
            <a:spAutoFit/>
          </a:bodyPr>
          <a:lstStyle/>
          <a:p>
            <a:r>
              <a:rPr lang="en-US" dirty="0">
                <a:solidFill>
                  <a:srgbClr val="FF0000"/>
                </a:solidFill>
              </a:rPr>
              <a:t>NATURE| </a:t>
            </a:r>
            <a:r>
              <a:rPr lang="en-US" dirty="0" err="1">
                <a:solidFill>
                  <a:srgbClr val="FF0000"/>
                </a:solidFill>
              </a:rPr>
              <a:t>Vol</a:t>
            </a:r>
            <a:r>
              <a:rPr lang="en-US" dirty="0">
                <a:solidFill>
                  <a:srgbClr val="FF0000"/>
                </a:solidFill>
              </a:rPr>
              <a:t> 464|4 March 2010</a:t>
            </a:r>
          </a:p>
        </p:txBody>
      </p:sp>
    </p:spTree>
    <p:extLst>
      <p:ext uri="{BB962C8B-B14F-4D97-AF65-F5344CB8AC3E}">
        <p14:creationId xmlns:p14="http://schemas.microsoft.com/office/powerpoint/2010/main" val="224472459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Snagit_PPT241" descr="PPT241.png"/>
          <p:cNvPicPr>
            <a:picLocks noGrp="1" noChangeAspect="1"/>
          </p:cNvPicPr>
          <p:nvPr>
            <p:ph idx="1"/>
          </p:nvPr>
        </p:nvPicPr>
        <p:blipFill>
          <a:blip r:embed="rId2" cstate="print"/>
          <a:stretch>
            <a:fillRect/>
          </a:stretch>
        </p:blipFill>
        <p:spPr>
          <a:xfrm>
            <a:off x="1981200" y="2362200"/>
            <a:ext cx="8027672" cy="1600200"/>
          </a:xfrm>
        </p:spPr>
      </p:pic>
      <p:sp>
        <p:nvSpPr>
          <p:cNvPr id="5" name="Rectangle 4"/>
          <p:cNvSpPr/>
          <p:nvPr/>
        </p:nvSpPr>
        <p:spPr>
          <a:xfrm>
            <a:off x="4419600" y="5486400"/>
            <a:ext cx="3205686" cy="369332"/>
          </a:xfrm>
          <a:prstGeom prst="rect">
            <a:avLst/>
          </a:prstGeom>
        </p:spPr>
        <p:txBody>
          <a:bodyPr wrap="none">
            <a:spAutoFit/>
          </a:bodyPr>
          <a:lstStyle/>
          <a:p>
            <a:r>
              <a:rPr lang="en-US" dirty="0">
                <a:solidFill>
                  <a:srgbClr val="FF0000"/>
                </a:solidFill>
              </a:rPr>
              <a:t>NATURE| </a:t>
            </a:r>
            <a:r>
              <a:rPr lang="en-US" dirty="0" err="1">
                <a:solidFill>
                  <a:srgbClr val="FF0000"/>
                </a:solidFill>
              </a:rPr>
              <a:t>Vol</a:t>
            </a:r>
            <a:r>
              <a:rPr lang="en-US" dirty="0">
                <a:solidFill>
                  <a:srgbClr val="FF0000"/>
                </a:solidFill>
              </a:rPr>
              <a:t> 464|4 March 2010</a:t>
            </a:r>
          </a:p>
        </p:txBody>
      </p:sp>
    </p:spTree>
    <p:extLst>
      <p:ext uri="{BB962C8B-B14F-4D97-AF65-F5344CB8AC3E}">
        <p14:creationId xmlns:p14="http://schemas.microsoft.com/office/powerpoint/2010/main" val="10018777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133600" y="1600200"/>
            <a:ext cx="8077200" cy="1524000"/>
          </a:xfrm>
        </p:spPr>
        <p:txBody>
          <a:bodyPr anchor="t">
            <a:normAutofit/>
          </a:bodyPr>
          <a:lstStyle/>
          <a:p>
            <a:pPr algn="l"/>
            <a:r>
              <a:rPr lang="en-US" sz="2800" dirty="0">
                <a:solidFill>
                  <a:srgbClr val="FFFF00"/>
                </a:solidFill>
              </a:rPr>
              <a:t>The operational "information" that He has placed in all of His created entities.</a:t>
            </a:r>
            <a:r>
              <a:rPr lang="en-US" sz="2000" dirty="0">
                <a:solidFill>
                  <a:srgbClr val="FFFF00"/>
                </a:solidFill>
              </a:rPr>
              <a:t/>
            </a:r>
            <a:br>
              <a:rPr lang="en-US" sz="2000" dirty="0">
                <a:solidFill>
                  <a:srgbClr val="FFFF00"/>
                </a:solidFill>
              </a:rPr>
            </a:br>
            <a:endParaRPr lang="en-US" sz="2000" dirty="0">
              <a:solidFill>
                <a:srgbClr val="FFFF00"/>
              </a:solidFill>
            </a:endParaRPr>
          </a:p>
        </p:txBody>
      </p:sp>
      <p:sp>
        <p:nvSpPr>
          <p:cNvPr id="5" name="Subtitle 4"/>
          <p:cNvSpPr>
            <a:spLocks noGrp="1"/>
          </p:cNvSpPr>
          <p:nvPr>
            <p:ph type="subTitle" idx="1"/>
          </p:nvPr>
        </p:nvSpPr>
        <p:spPr>
          <a:xfrm>
            <a:off x="2133600" y="4495800"/>
            <a:ext cx="7848600" cy="1981200"/>
          </a:xfrm>
        </p:spPr>
        <p:txBody>
          <a:bodyPr/>
          <a:lstStyle/>
          <a:p>
            <a:pPr algn="l"/>
            <a:r>
              <a:rPr lang="en-US" dirty="0" smtClean="0"/>
              <a:t/>
            </a:r>
            <a:br>
              <a:rPr lang="en-US" dirty="0" smtClean="0"/>
            </a:br>
            <a:endParaRPr lang="en-US" dirty="0"/>
          </a:p>
        </p:txBody>
      </p:sp>
      <p:sp>
        <p:nvSpPr>
          <p:cNvPr id="7" name="TextBox 6"/>
          <p:cNvSpPr txBox="1"/>
          <p:nvPr/>
        </p:nvSpPr>
        <p:spPr>
          <a:xfrm>
            <a:off x="2057400" y="685801"/>
            <a:ext cx="8305800" cy="646331"/>
          </a:xfrm>
          <a:prstGeom prst="rect">
            <a:avLst/>
          </a:prstGeom>
          <a:noFill/>
        </p:spPr>
        <p:txBody>
          <a:bodyPr wrap="square" rtlCol="0">
            <a:spAutoFit/>
          </a:bodyPr>
          <a:lstStyle/>
          <a:p>
            <a:r>
              <a:rPr lang="en-US" sz="3600" dirty="0">
                <a:solidFill>
                  <a:srgbClr val="FFC000"/>
                </a:solidFill>
              </a:rPr>
              <a:t>God's Law:</a:t>
            </a:r>
            <a:endParaRPr lang="en-US" sz="3600" dirty="0"/>
          </a:p>
        </p:txBody>
      </p:sp>
      <p:sp>
        <p:nvSpPr>
          <p:cNvPr id="8" name="TextBox 7"/>
          <p:cNvSpPr txBox="1"/>
          <p:nvPr/>
        </p:nvSpPr>
        <p:spPr>
          <a:xfrm>
            <a:off x="2133600" y="3200401"/>
            <a:ext cx="7010400" cy="646331"/>
          </a:xfrm>
          <a:prstGeom prst="rect">
            <a:avLst/>
          </a:prstGeom>
          <a:noFill/>
        </p:spPr>
        <p:txBody>
          <a:bodyPr wrap="square" rtlCol="0">
            <a:spAutoFit/>
          </a:bodyPr>
          <a:lstStyle/>
          <a:p>
            <a:r>
              <a:rPr lang="en-US" sz="3600" dirty="0">
                <a:solidFill>
                  <a:srgbClr val="FFC000"/>
                </a:solidFill>
              </a:rPr>
              <a:t>Sin:</a:t>
            </a:r>
            <a:endParaRPr lang="en-US" sz="3600" dirty="0"/>
          </a:p>
        </p:txBody>
      </p:sp>
      <p:sp>
        <p:nvSpPr>
          <p:cNvPr id="9" name="TextBox 8"/>
          <p:cNvSpPr txBox="1"/>
          <p:nvPr/>
        </p:nvSpPr>
        <p:spPr>
          <a:xfrm>
            <a:off x="2057400" y="4038600"/>
            <a:ext cx="8153400" cy="1231106"/>
          </a:xfrm>
          <a:prstGeom prst="rect">
            <a:avLst/>
          </a:prstGeom>
          <a:noFill/>
        </p:spPr>
        <p:txBody>
          <a:bodyPr wrap="square" rtlCol="0">
            <a:spAutoFit/>
          </a:bodyPr>
          <a:lstStyle/>
          <a:p>
            <a:r>
              <a:rPr lang="en-US" sz="2800" dirty="0">
                <a:solidFill>
                  <a:srgbClr val="FFFF00"/>
                </a:solidFill>
              </a:rPr>
              <a:t>Any unauthorized change to God's "information“ systems.</a:t>
            </a:r>
            <a:r>
              <a:rPr lang="en-US" dirty="0"/>
              <a:t/>
            </a:r>
            <a:br>
              <a:rPr lang="en-US" dirty="0"/>
            </a:br>
            <a:endParaRPr lang="en-US" dirty="0"/>
          </a:p>
        </p:txBody>
      </p:sp>
    </p:spTree>
    <p:extLst>
      <p:ext uri="{BB962C8B-B14F-4D97-AF65-F5344CB8AC3E}">
        <p14:creationId xmlns:p14="http://schemas.microsoft.com/office/powerpoint/2010/main" val="345969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C000"/>
                </a:solidFill>
                <a:latin typeface="arial" panose="020B0604020202020204" pitchFamily="34" charset="0"/>
              </a:rPr>
              <a:t>Gotta</a:t>
            </a:r>
            <a:r>
              <a:rPr lang="en-US" dirty="0">
                <a:solidFill>
                  <a:srgbClr val="FFC000"/>
                </a:solidFill>
                <a:latin typeface="arial" panose="020B0604020202020204" pitchFamily="34" charset="0"/>
              </a:rPr>
              <a:t> Serve Somebody</a:t>
            </a:r>
            <a:endParaRPr lang="en-US" dirty="0">
              <a:solidFill>
                <a:srgbClr val="FFC000"/>
              </a:solidFill>
            </a:endParaRPr>
          </a:p>
        </p:txBody>
      </p:sp>
      <p:sp>
        <p:nvSpPr>
          <p:cNvPr id="3" name="Content Placeholder 2"/>
          <p:cNvSpPr>
            <a:spLocks noGrp="1"/>
          </p:cNvSpPr>
          <p:nvPr>
            <p:ph idx="1"/>
          </p:nvPr>
        </p:nvSpPr>
        <p:spPr>
          <a:xfrm>
            <a:off x="1449092" y="1600201"/>
            <a:ext cx="7353945" cy="4525963"/>
          </a:xfrm>
        </p:spPr>
        <p:txBody>
          <a:bodyPr>
            <a:normAutofit/>
          </a:bodyPr>
          <a:lstStyle/>
          <a:p>
            <a:pPr marL="0" indent="0">
              <a:buNone/>
            </a:pPr>
            <a:r>
              <a:rPr lang="en-US" sz="2400" dirty="0">
                <a:solidFill>
                  <a:srgbClr val="FFFF00"/>
                </a:solidFill>
                <a:latin typeface="arial" panose="020B0604020202020204" pitchFamily="34" charset="0"/>
              </a:rPr>
              <a:t>You may be an ambassador to England or France</a:t>
            </a:r>
            <a:r>
              <a:rPr lang="en-US" sz="2400" dirty="0">
                <a:solidFill>
                  <a:srgbClr val="FFFF00"/>
                </a:solidFill>
              </a:rPr>
              <a:t/>
            </a:r>
            <a:br>
              <a:rPr lang="en-US" sz="2400" dirty="0">
                <a:solidFill>
                  <a:srgbClr val="FFFF00"/>
                </a:solidFill>
              </a:rPr>
            </a:br>
            <a:r>
              <a:rPr lang="en-US" sz="2400" dirty="0">
                <a:solidFill>
                  <a:srgbClr val="FFFF00"/>
                </a:solidFill>
                <a:latin typeface="arial" panose="020B0604020202020204" pitchFamily="34" charset="0"/>
              </a:rPr>
              <a:t>You may like to gamble, you might like to dance</a:t>
            </a:r>
            <a:r>
              <a:rPr lang="en-US" sz="2400" dirty="0">
                <a:solidFill>
                  <a:srgbClr val="FFFF00"/>
                </a:solidFill>
              </a:rPr>
              <a:t/>
            </a:r>
            <a:br>
              <a:rPr lang="en-US" sz="2400" dirty="0">
                <a:solidFill>
                  <a:srgbClr val="FFFF00"/>
                </a:solidFill>
              </a:rPr>
            </a:br>
            <a:r>
              <a:rPr lang="en-US" sz="2400" dirty="0">
                <a:solidFill>
                  <a:srgbClr val="FFFF00"/>
                </a:solidFill>
                <a:latin typeface="arial" panose="020B0604020202020204" pitchFamily="34" charset="0"/>
              </a:rPr>
              <a:t>You may be the heavyweight champion of the world</a:t>
            </a:r>
            <a:r>
              <a:rPr lang="en-US" sz="2400" dirty="0">
                <a:solidFill>
                  <a:srgbClr val="FFFF00"/>
                </a:solidFill>
              </a:rPr>
              <a:t/>
            </a:r>
            <a:br>
              <a:rPr lang="en-US" sz="2400" dirty="0">
                <a:solidFill>
                  <a:srgbClr val="FFFF00"/>
                </a:solidFill>
              </a:rPr>
            </a:br>
            <a:r>
              <a:rPr lang="en-US" sz="2400" dirty="0">
                <a:solidFill>
                  <a:srgbClr val="FFFF00"/>
                </a:solidFill>
                <a:latin typeface="arial" panose="020B0604020202020204" pitchFamily="34" charset="0"/>
              </a:rPr>
              <a:t>You may be a socialite with a long string of </a:t>
            </a:r>
            <a:r>
              <a:rPr lang="en-US" sz="2400" dirty="0" smtClean="0">
                <a:solidFill>
                  <a:srgbClr val="FFFF00"/>
                </a:solidFill>
                <a:latin typeface="arial" panose="020B0604020202020204" pitchFamily="34" charset="0"/>
              </a:rPr>
              <a:t>pearls.</a:t>
            </a:r>
          </a:p>
          <a:p>
            <a:pPr marL="0" indent="0">
              <a:buNone/>
            </a:pPr>
            <a:endParaRPr lang="en-US" sz="2400" dirty="0">
              <a:solidFill>
                <a:srgbClr val="FFFF00"/>
              </a:solidFill>
              <a:latin typeface="arial" panose="020B0604020202020204" pitchFamily="34" charset="0"/>
            </a:endParaRPr>
          </a:p>
          <a:p>
            <a:pPr marL="0" indent="0">
              <a:buNone/>
            </a:pPr>
            <a:r>
              <a:rPr lang="en-US" sz="2400" dirty="0" smtClean="0">
                <a:solidFill>
                  <a:srgbClr val="FFFF00"/>
                </a:solidFill>
                <a:latin typeface="arial" panose="020B0604020202020204" pitchFamily="34" charset="0"/>
              </a:rPr>
              <a:t>But </a:t>
            </a:r>
            <a:r>
              <a:rPr lang="en-US" sz="2400" dirty="0">
                <a:solidFill>
                  <a:srgbClr val="FFFF00"/>
                </a:solidFill>
                <a:latin typeface="arial" panose="020B0604020202020204" pitchFamily="34" charset="0"/>
              </a:rPr>
              <a:t>you're </a:t>
            </a:r>
            <a:r>
              <a:rPr lang="en-US" sz="2400" dirty="0" err="1">
                <a:solidFill>
                  <a:srgbClr val="FFFF00"/>
                </a:solidFill>
                <a:latin typeface="arial" panose="020B0604020202020204" pitchFamily="34" charset="0"/>
              </a:rPr>
              <a:t>gonna</a:t>
            </a:r>
            <a:r>
              <a:rPr lang="en-US" sz="2400" dirty="0">
                <a:solidFill>
                  <a:srgbClr val="FFFF00"/>
                </a:solidFill>
                <a:latin typeface="arial" panose="020B0604020202020204" pitchFamily="34" charset="0"/>
              </a:rPr>
              <a:t> have to serve somebody, yes</a:t>
            </a:r>
            <a:r>
              <a:rPr lang="en-US" sz="2400" dirty="0">
                <a:solidFill>
                  <a:srgbClr val="FFFF00"/>
                </a:solidFill>
              </a:rPr>
              <a:t/>
            </a:r>
            <a:br>
              <a:rPr lang="en-US" sz="2400" dirty="0">
                <a:solidFill>
                  <a:srgbClr val="FFFF00"/>
                </a:solidFill>
              </a:rPr>
            </a:br>
            <a:r>
              <a:rPr lang="en-US" sz="2400" dirty="0">
                <a:solidFill>
                  <a:srgbClr val="FFFF00"/>
                </a:solidFill>
                <a:latin typeface="arial" panose="020B0604020202020204" pitchFamily="34" charset="0"/>
              </a:rPr>
              <a:t>Indeed you're </a:t>
            </a:r>
            <a:r>
              <a:rPr lang="en-US" sz="2400" dirty="0" err="1">
                <a:solidFill>
                  <a:srgbClr val="FFFF00"/>
                </a:solidFill>
                <a:latin typeface="arial" panose="020B0604020202020204" pitchFamily="34" charset="0"/>
              </a:rPr>
              <a:t>gonna</a:t>
            </a:r>
            <a:r>
              <a:rPr lang="en-US" sz="2400" dirty="0">
                <a:solidFill>
                  <a:srgbClr val="FFFF00"/>
                </a:solidFill>
                <a:latin typeface="arial" panose="020B0604020202020204" pitchFamily="34" charset="0"/>
              </a:rPr>
              <a:t> have to serve </a:t>
            </a:r>
            <a:r>
              <a:rPr lang="en-US" sz="2400" dirty="0" smtClean="0">
                <a:solidFill>
                  <a:srgbClr val="FFFF00"/>
                </a:solidFill>
                <a:latin typeface="arial" panose="020B0604020202020204" pitchFamily="34" charset="0"/>
              </a:rPr>
              <a:t>somebody.</a:t>
            </a:r>
            <a:endParaRPr lang="en-US" sz="2400" dirty="0">
              <a:solidFill>
                <a:srgbClr val="FFFF00"/>
              </a:solidFill>
              <a:latin typeface="arial" panose="020B0604020202020204" pitchFamily="34" charset="0"/>
            </a:endParaRPr>
          </a:p>
          <a:p>
            <a:pPr marL="0" indent="0">
              <a:buNone/>
            </a:pPr>
            <a:r>
              <a:rPr lang="en-US" sz="2400" dirty="0" smtClean="0">
                <a:solidFill>
                  <a:srgbClr val="FFFF00"/>
                </a:solidFill>
                <a:latin typeface="arial" panose="020B0604020202020204" pitchFamily="34" charset="0"/>
              </a:rPr>
              <a:t>Well</a:t>
            </a:r>
            <a:r>
              <a:rPr lang="en-US" sz="2400" dirty="0">
                <a:solidFill>
                  <a:srgbClr val="FFFF00"/>
                </a:solidFill>
                <a:latin typeface="arial" panose="020B0604020202020204" pitchFamily="34" charset="0"/>
              </a:rPr>
              <a:t>, it may be the devil or it may be the Lord</a:t>
            </a:r>
            <a:r>
              <a:rPr lang="en-US" sz="2400" dirty="0">
                <a:solidFill>
                  <a:srgbClr val="FFFF00"/>
                </a:solidFill>
              </a:rPr>
              <a:t/>
            </a:r>
            <a:br>
              <a:rPr lang="en-US" sz="2400" dirty="0">
                <a:solidFill>
                  <a:srgbClr val="FFFF00"/>
                </a:solidFill>
              </a:rPr>
            </a:br>
            <a:r>
              <a:rPr lang="en-US" sz="2400" dirty="0">
                <a:solidFill>
                  <a:srgbClr val="FFFF00"/>
                </a:solidFill>
                <a:latin typeface="arial" panose="020B0604020202020204" pitchFamily="34" charset="0"/>
              </a:rPr>
              <a:t>But you're </a:t>
            </a:r>
            <a:r>
              <a:rPr lang="en-US" sz="2400" dirty="0" err="1">
                <a:solidFill>
                  <a:srgbClr val="FFFF00"/>
                </a:solidFill>
                <a:latin typeface="arial" panose="020B0604020202020204" pitchFamily="34" charset="0"/>
              </a:rPr>
              <a:t>gonna</a:t>
            </a:r>
            <a:r>
              <a:rPr lang="en-US" sz="2400" dirty="0">
                <a:solidFill>
                  <a:srgbClr val="FFFF00"/>
                </a:solidFill>
                <a:latin typeface="arial" panose="020B0604020202020204" pitchFamily="34" charset="0"/>
              </a:rPr>
              <a:t> have to serve </a:t>
            </a:r>
            <a:r>
              <a:rPr lang="en-US" sz="2400" dirty="0" smtClean="0">
                <a:solidFill>
                  <a:srgbClr val="FFFF00"/>
                </a:solidFill>
                <a:latin typeface="arial" panose="020B0604020202020204" pitchFamily="34" charset="0"/>
              </a:rPr>
              <a:t>somebody.</a:t>
            </a:r>
            <a:endParaRPr lang="en-US" sz="2400" dirty="0">
              <a:solidFill>
                <a:srgbClr val="FFFF00"/>
              </a:solidFill>
            </a:endParaRPr>
          </a:p>
        </p:txBody>
      </p:sp>
      <p:sp>
        <p:nvSpPr>
          <p:cNvPr id="4" name="TextBox 3"/>
          <p:cNvSpPr txBox="1"/>
          <p:nvPr/>
        </p:nvSpPr>
        <p:spPr>
          <a:xfrm>
            <a:off x="7288078" y="5691753"/>
            <a:ext cx="3324386" cy="369332"/>
          </a:xfrm>
          <a:prstGeom prst="rect">
            <a:avLst/>
          </a:prstGeom>
          <a:noFill/>
        </p:spPr>
        <p:txBody>
          <a:bodyPr wrap="square" rtlCol="0">
            <a:spAutoFit/>
          </a:bodyPr>
          <a:lstStyle/>
          <a:p>
            <a:r>
              <a:rPr lang="en-US" u="sng" dirty="0">
                <a:solidFill>
                  <a:srgbClr val="FF0000"/>
                </a:solidFill>
                <a:latin typeface="arial" panose="020B0604020202020204" pitchFamily="34" charset="0"/>
              </a:rPr>
              <a:t>Bob Dylan</a:t>
            </a:r>
            <a:endParaRPr lang="en-US" dirty="0">
              <a:solidFill>
                <a:srgbClr val="FF0000"/>
              </a:solidFill>
            </a:endParaRPr>
          </a:p>
        </p:txBody>
      </p:sp>
    </p:spTree>
    <p:extLst>
      <p:ext uri="{BB962C8B-B14F-4D97-AF65-F5344CB8AC3E}">
        <p14:creationId xmlns:p14="http://schemas.microsoft.com/office/powerpoint/2010/main" val="391059716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3600" dirty="0">
                <a:solidFill>
                  <a:srgbClr val="FFC000"/>
                </a:solidFill>
              </a:rPr>
              <a:t>Then the LORD said to Cain, "Why are you angry? Why that scowl on your face? If you had done the right thing, you would be smiling; but because you have done evil, sin is crouching at your door. It wants to rule you, but you must overcome it." </a:t>
            </a:r>
          </a:p>
          <a:p>
            <a:pPr marL="0" indent="0">
              <a:buNone/>
            </a:pPr>
            <a:r>
              <a:rPr lang="en-US" sz="3600" dirty="0" smtClean="0">
                <a:solidFill>
                  <a:srgbClr val="FFC000"/>
                </a:solidFill>
              </a:rPr>
              <a:t>							</a:t>
            </a:r>
            <a:r>
              <a:rPr lang="en-US" sz="3600" dirty="0" smtClean="0">
                <a:solidFill>
                  <a:srgbClr val="00B0F0"/>
                </a:solidFill>
              </a:rPr>
              <a:t>(</a:t>
            </a:r>
            <a:r>
              <a:rPr lang="en-US" sz="3600" dirty="0">
                <a:solidFill>
                  <a:srgbClr val="00B0F0"/>
                </a:solidFill>
              </a:rPr>
              <a:t>Genesis 4:6-7 GNB)</a:t>
            </a:r>
          </a:p>
          <a:p>
            <a:endParaRPr lang="en-US" dirty="0"/>
          </a:p>
        </p:txBody>
      </p:sp>
    </p:spTree>
    <p:extLst>
      <p:ext uri="{BB962C8B-B14F-4D97-AF65-F5344CB8AC3E}">
        <p14:creationId xmlns:p14="http://schemas.microsoft.com/office/powerpoint/2010/main" val="17300822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3600" dirty="0">
                <a:solidFill>
                  <a:srgbClr val="FFC000"/>
                </a:solidFill>
              </a:rPr>
              <a:t>Ye are of your father the devil, and the lusts of your father ye will do. He was a murderer from the beginning, and abode not in the truth, because there is no truth in him. When he </a:t>
            </a:r>
            <a:r>
              <a:rPr lang="en-US" sz="3600" dirty="0" err="1">
                <a:solidFill>
                  <a:srgbClr val="FFC000"/>
                </a:solidFill>
              </a:rPr>
              <a:t>speaketh</a:t>
            </a:r>
            <a:r>
              <a:rPr lang="en-US" sz="3600" dirty="0">
                <a:solidFill>
                  <a:srgbClr val="FFC000"/>
                </a:solidFill>
              </a:rPr>
              <a:t> a lie, he </a:t>
            </a:r>
            <a:r>
              <a:rPr lang="en-US" sz="3600" dirty="0" err="1">
                <a:solidFill>
                  <a:srgbClr val="FFC000"/>
                </a:solidFill>
              </a:rPr>
              <a:t>speaketh</a:t>
            </a:r>
            <a:r>
              <a:rPr lang="en-US" sz="3600" dirty="0">
                <a:solidFill>
                  <a:srgbClr val="FFC000"/>
                </a:solidFill>
              </a:rPr>
              <a:t> of his own: for he is a liar, and the father of it.</a:t>
            </a:r>
          </a:p>
          <a:p>
            <a:pPr marL="0" indent="0">
              <a:buNone/>
            </a:pPr>
            <a:r>
              <a:rPr lang="en-US" sz="3600" dirty="0" smtClean="0">
                <a:solidFill>
                  <a:srgbClr val="00B0F0"/>
                </a:solidFill>
              </a:rPr>
              <a:t>								(</a:t>
            </a:r>
            <a:r>
              <a:rPr lang="en-US" sz="3600" dirty="0">
                <a:solidFill>
                  <a:srgbClr val="00B0F0"/>
                </a:solidFill>
              </a:rPr>
              <a:t>John 8:44 KJV)</a:t>
            </a:r>
          </a:p>
          <a:p>
            <a:endParaRPr lang="en-US" dirty="0"/>
          </a:p>
        </p:txBody>
      </p:sp>
    </p:spTree>
    <p:extLst>
      <p:ext uri="{BB962C8B-B14F-4D97-AF65-F5344CB8AC3E}">
        <p14:creationId xmlns:p14="http://schemas.microsoft.com/office/powerpoint/2010/main" val="315887671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89155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39587"/>
            <a:ext cx="10972800" cy="1143000"/>
          </a:xfrm>
        </p:spPr>
        <p:txBody>
          <a:bodyPr/>
          <a:lstStyle/>
          <a:p>
            <a:r>
              <a:rPr lang="en-US" dirty="0" smtClean="0">
                <a:solidFill>
                  <a:srgbClr val="FFC000"/>
                </a:solidFill>
              </a:rPr>
              <a:t>Were these unique exceptions?</a:t>
            </a:r>
            <a:endParaRPr lang="en-US" dirty="0">
              <a:solidFill>
                <a:srgbClr val="FFC000"/>
              </a:solidFill>
            </a:endParaRPr>
          </a:p>
        </p:txBody>
      </p:sp>
      <p:sp>
        <p:nvSpPr>
          <p:cNvPr id="3" name="Content Placeholder 2"/>
          <p:cNvSpPr>
            <a:spLocks noGrp="1"/>
          </p:cNvSpPr>
          <p:nvPr>
            <p:ph idx="1"/>
          </p:nvPr>
        </p:nvSpPr>
        <p:spPr>
          <a:xfrm>
            <a:off x="609600" y="2158139"/>
            <a:ext cx="10972800" cy="3968025"/>
          </a:xfrm>
        </p:spPr>
        <p:txBody>
          <a:bodyPr/>
          <a:lstStyle/>
          <a:p>
            <a:pPr marL="0" indent="0" algn="ctr">
              <a:buNone/>
            </a:pPr>
            <a:endParaRPr lang="en-US" dirty="0" smtClean="0">
              <a:solidFill>
                <a:srgbClr val="FFFF00"/>
              </a:solidFill>
            </a:endParaRPr>
          </a:p>
          <a:p>
            <a:pPr marL="0" indent="0" algn="ctr">
              <a:buNone/>
            </a:pPr>
            <a:endParaRPr lang="en-US" dirty="0">
              <a:solidFill>
                <a:srgbClr val="FFFF00"/>
              </a:solidFill>
            </a:endParaRPr>
          </a:p>
          <a:p>
            <a:pPr marL="0" indent="0" algn="ctr">
              <a:buNone/>
            </a:pPr>
            <a:r>
              <a:rPr lang="en-US" sz="4000" dirty="0" smtClean="0">
                <a:solidFill>
                  <a:srgbClr val="FFFF00"/>
                </a:solidFill>
              </a:rPr>
              <a:t>Or are all of us susceptible to this phenomenon?</a:t>
            </a:r>
            <a:endParaRPr lang="en-US" sz="4000" dirty="0">
              <a:solidFill>
                <a:srgbClr val="FFFF00"/>
              </a:solidFill>
            </a:endParaRPr>
          </a:p>
        </p:txBody>
      </p:sp>
    </p:spTree>
    <p:extLst>
      <p:ext uri="{BB962C8B-B14F-4D97-AF65-F5344CB8AC3E}">
        <p14:creationId xmlns:p14="http://schemas.microsoft.com/office/powerpoint/2010/main" val="42190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et Tal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et Tal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1596</TotalTime>
  <Words>2857</Words>
  <Application>Microsoft Office PowerPoint</Application>
  <PresentationFormat>Widescreen</PresentationFormat>
  <Paragraphs>183</Paragraphs>
  <Slides>86</Slides>
  <Notes>0</Notes>
  <HiddenSlides>0</HiddenSlides>
  <MMClips>3</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86</vt:i4>
      </vt:variant>
    </vt:vector>
  </HeadingPairs>
  <TitlesOfParts>
    <vt:vector size="102" baseType="lpstr">
      <vt:lpstr>AdvOT118e7927</vt:lpstr>
      <vt:lpstr>AdvOT6c1def61.B</vt:lpstr>
      <vt:lpstr>AdvOT88ac8687</vt:lpstr>
      <vt:lpstr>AdvOT88ac8687+20</vt:lpstr>
      <vt:lpstr>AdvOT88ac8687+fb</vt:lpstr>
      <vt:lpstr>AdvPS94BA</vt:lpstr>
      <vt:lpstr>arial</vt:lpstr>
      <vt:lpstr>arial</vt:lpstr>
      <vt:lpstr>Calibri</vt:lpstr>
      <vt:lpstr>Georgia</vt:lpstr>
      <vt:lpstr>굴림</vt:lpstr>
      <vt:lpstr>Times New Roman</vt:lpstr>
      <vt:lpstr>TITUS Cyberbit Basic</vt:lpstr>
      <vt:lpstr>Verdana</vt:lpstr>
      <vt:lpstr>Diet Talk</vt:lpstr>
      <vt:lpstr>1_Diet Talk</vt:lpstr>
      <vt:lpstr>What is sin?</vt:lpstr>
      <vt:lpstr>PowerPoint Presentation</vt:lpstr>
      <vt:lpstr>Thou shalt have no other gods before me. (Exo 20:3)</vt:lpstr>
      <vt:lpstr>PowerPoint Presentation</vt:lpstr>
      <vt:lpstr>Synopsis</vt:lpstr>
      <vt:lpstr>PowerPoint Presentation</vt:lpstr>
      <vt:lpstr>Thought Experiment</vt:lpstr>
      <vt:lpstr>The Answers</vt:lpstr>
      <vt:lpstr>Were these unique exceptions?</vt:lpstr>
      <vt:lpstr>I E D</vt:lpstr>
      <vt:lpstr>PowerPoint Presentation</vt:lpstr>
      <vt:lpstr>PowerPoint Presentation</vt:lpstr>
      <vt:lpstr>PowerPoint Presentation</vt:lpstr>
      <vt:lpstr>PowerPoint Presentation</vt:lpstr>
      <vt:lpstr>GENETICS = MORALITY?</vt:lpstr>
      <vt:lpstr>PowerPoint Presentation</vt:lpstr>
      <vt:lpstr>PowerPoint Presentation</vt:lpstr>
      <vt:lpstr>PowerPoint Presentation</vt:lpstr>
      <vt:lpstr>PowerPoint Presentation</vt:lpstr>
      <vt:lpstr>SIN IS HEREDITARY</vt:lpstr>
      <vt:lpstr>PowerPoint Presentation</vt:lpstr>
      <vt:lpstr>IS “FORGIVENESS” THE ANSWER TO THE SIN PROBLEM?</vt:lpstr>
      <vt:lpstr>The Savior made no murmur of complaint. His face remained calm and serene, but great drops of sweat stood upon His brow. . . . While the soldiers were doing their fearful work, Jesus prayed for His enemies, “Father, forgive them; for they know not what they do.”    {CSA 37.4}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DID MGE’S COME FROM?</vt:lpstr>
      <vt:lpstr>PowerPoint Presentation</vt:lpstr>
      <vt:lpstr>PowerPoint Presentation</vt:lpstr>
      <vt:lpstr>PowerPoint Presentation</vt:lpstr>
      <vt:lpstr>Instead of Read Only</vt:lpstr>
      <vt:lpstr>PowerPoint Presentation</vt:lpstr>
      <vt:lpstr>PowerPoint Presentation</vt:lpstr>
      <vt:lpstr>But whoso looketh into the perfect law of liberty, and continueth therein, he being not a forgetful hearer, but a doer of the work, this man shall be blessed in his deed.        (James 1:25 KJV)</vt:lpstr>
      <vt:lpstr>PowerPoint Presentation</vt:lpstr>
      <vt:lpstr>What is the result of TE’s on the genome? </vt:lpstr>
      <vt:lpstr>Table of Contents</vt:lpstr>
      <vt:lpstr>PowerPoint Presentation</vt:lpstr>
      <vt:lpstr>PowerPoint Presentation</vt:lpstr>
      <vt:lpstr>PowerPoint Presentation</vt:lpstr>
      <vt:lpstr>PowerPoint Presentation</vt:lpstr>
      <vt:lpstr>PowerPoint Presentation</vt:lpstr>
      <vt:lpstr>Transposable Elements Affect Human Behavior!</vt:lpstr>
      <vt:lpstr>PowerPoint Presentation</vt:lpstr>
      <vt:lpstr>And God saw every thing that he had made, and, behold, it was very good.                  (Gen 1:31)</vt:lpstr>
      <vt:lpstr>The Biblical Description:</vt:lpstr>
      <vt:lpstr>God responds:</vt:lpstr>
      <vt:lpstr>PowerPoint Presentation</vt:lpstr>
      <vt:lpstr>PowerPoint Presentation</vt:lpstr>
      <vt:lpstr>Small RNAs as Guardians of the Genome:</vt:lpstr>
      <vt:lpstr>'ârar BDB Definition: 1) to curse </vt:lpstr>
      <vt:lpstr>The snake is “cursed”:</vt:lpstr>
      <vt:lpstr>PowerPoint Presentation</vt:lpstr>
      <vt:lpstr>PowerPoint Presentation</vt:lpstr>
      <vt:lpstr>PowerPoint Presentation</vt:lpstr>
      <vt:lpstr>PowerPoint Presentation</vt:lpstr>
      <vt:lpstr>PowerPoint Presentation</vt:lpstr>
      <vt:lpstr>Eve is “cursed”:</vt:lpstr>
      <vt:lpstr>PowerPoint Presentation</vt:lpstr>
      <vt:lpstr>PowerPoint Presentation</vt:lpstr>
      <vt:lpstr>PowerPoint Presentation</vt:lpstr>
      <vt:lpstr>PowerPoint Presentation</vt:lpstr>
      <vt:lpstr>Adam is “cursed”:</vt:lpstr>
      <vt:lpstr>PowerPoint Presentation</vt:lpstr>
      <vt:lpstr>PowerPoint Presentation</vt:lpstr>
      <vt:lpstr>PowerPoint Presentation</vt:lpstr>
      <vt:lpstr>PowerPoint Presentation</vt:lpstr>
      <vt:lpstr>PowerPoint Presentation</vt:lpstr>
      <vt:lpstr>"Those who see you will gaze at you, And consider you, saying: 'Is this the man who made the earth tremble, Who shook kingdoms, Who made the world as a wilderness And destroyed its cities, Who did not open the house of his prisoners?‘           (Isa 14:16-17)</vt:lpstr>
      <vt:lpstr>Mat 13:24 Another parable put he forth to them, saying, The kingdom of  heaven is likened to a man which sowed good seed in his field:  Mat 13:25 But while men slept, his enemy came and sowed tares among the  wheat, and went his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operational "information" that He has placed in all of His created entities. </vt:lpstr>
      <vt:lpstr>Gotta Serve Somebody</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 Webster</dc:creator>
  <cp:lastModifiedBy>M Webster</cp:lastModifiedBy>
  <cp:revision>112</cp:revision>
  <dcterms:created xsi:type="dcterms:W3CDTF">2014-02-17T16:05:04Z</dcterms:created>
  <dcterms:modified xsi:type="dcterms:W3CDTF">2018-04-06T02:08:15Z</dcterms:modified>
</cp:coreProperties>
</file>